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258" r:id="rId2"/>
    <p:sldId id="257" r:id="rId3"/>
    <p:sldId id="298" r:id="rId4"/>
    <p:sldId id="260" r:id="rId5"/>
    <p:sldId id="300" r:id="rId6"/>
    <p:sldId id="299" r:id="rId7"/>
    <p:sldId id="302" r:id="rId8"/>
    <p:sldId id="301" r:id="rId9"/>
    <p:sldId id="304" r:id="rId10"/>
    <p:sldId id="303" r:id="rId11"/>
    <p:sldId id="262" r:id="rId12"/>
    <p:sldId id="305" r:id="rId13"/>
    <p:sldId id="263" r:id="rId14"/>
    <p:sldId id="308" r:id="rId15"/>
    <p:sldId id="259" r:id="rId16"/>
    <p:sldId id="307" r:id="rId17"/>
    <p:sldId id="309" r:id="rId18"/>
    <p:sldId id="268" r:id="rId19"/>
    <p:sldId id="269" r:id="rId20"/>
  </p:sldIdLst>
  <p:sldSz cx="12192000" cy="6858000"/>
  <p:notesSz cx="6858000" cy="9144000"/>
  <p:embeddedFontLst>
    <p:embeddedFont>
      <p:font typeface="Amazon Ember" panose="020B0603020204020204" pitchFamily="34" charset="0"/>
      <p:regular r:id="rId23"/>
      <p:bold r:id="rId24"/>
      <p:italic r:id="rId25"/>
      <p:boldItalic r:id="rId26"/>
    </p:embeddedFont>
    <p:embeddedFont>
      <p:font typeface="Amazon Ember Display" panose="020F0603020204020204" pitchFamily="34" charset="0"/>
      <p:regular r:id="rId27"/>
      <p:bold r:id="rId28"/>
      <p:italic r:id="rId29"/>
      <p:boldItalic r:id="rId30"/>
    </p:embeddedFont>
    <p:embeddedFont>
      <p:font typeface="Amazon Ember Regular" panose="020B0604020202020204" charset="0"/>
      <p:regular r:id="rId31"/>
      <p:bold r:id="rId32"/>
      <p:italic r:id="rId33"/>
      <p:boldItalic r:id="rId34"/>
    </p:embeddedFont>
    <p:embeddedFont>
      <p:font typeface="Lucida Console" panose="020B0609040504020204" pitchFamily="49"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60"/>
            <p14:sldId id="300"/>
            <p14:sldId id="299"/>
            <p14:sldId id="302"/>
            <p14:sldId id="301"/>
            <p14:sldId id="304"/>
            <p14:sldId id="303"/>
            <p14:sldId id="262"/>
            <p14:sldId id="305"/>
            <p14:sldId id="263"/>
            <p14:sldId id="308"/>
            <p14:sldId id="259"/>
            <p14:sldId id="307"/>
            <p14:sldId id="309"/>
            <p14:sldId id="26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CC"/>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8" autoAdjust="0"/>
    <p:restoredTop sz="63285" autoAdjust="0"/>
  </p:normalViewPr>
  <p:slideViewPr>
    <p:cSldViewPr snapToGrid="0">
      <p:cViewPr varScale="1">
        <p:scale>
          <a:sx n="73" d="100"/>
          <a:sy n="73" d="100"/>
        </p:scale>
        <p:origin x="1146" y="72"/>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‹N°›</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‹N°›</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And it’s hands on so I hope you brought your laptops!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r>
              <a:rPr lang="en-US" dirty="0"/>
              <a:t>We have an amazing workshop support team here today. Let me introduce you to them.</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6258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1D1C1D"/>
                </a:solidFill>
                <a:effectLst/>
                <a:latin typeface="Slack-Lato"/>
              </a:rPr>
              <a:t>Now that you've all been introduced to Step Functions, let's talk about what you'll learn in this workshop.</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We’ll start with a group session, we’ll do together which will cover some basics.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Once we’ve done that I will release you for self paced work. You’ll have the opportunity to dive into more advanced features.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At that end I’ll wrap us up with some additional resources and related sessions for you to attend.</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Alright let’s jump into the session material.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start by talking about signs that might indicate that you need an orchestration service.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Do you have an application that spans multiple AWS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Is the </a:t>
            </a:r>
            <a:r>
              <a:rPr lang="en-US" sz="1200" dirty="0">
                <a:solidFill>
                  <a:srgbClr val="FFC000"/>
                </a:solidFill>
              </a:rPr>
              <a:t>sequence of service interaction </a:t>
            </a:r>
            <a:r>
              <a:rPr lang="en-US" sz="1200" dirty="0"/>
              <a:t>important?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a:t>
            </a:r>
            <a:r>
              <a:rPr lang="en-US" sz="1200" dirty="0">
                <a:solidFill>
                  <a:srgbClr val="FFC000"/>
                </a:solidFill>
              </a:rPr>
              <a:t>manage state </a:t>
            </a:r>
            <a:r>
              <a:rPr lang="en-US" sz="1200" dirty="0"/>
              <a:t>between AWS service calls?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 you have application workflow that requires </a:t>
            </a:r>
            <a:r>
              <a:rPr lang="en-US" sz="1200" dirty="0">
                <a:solidFill>
                  <a:srgbClr val="FFC000"/>
                </a:solidFill>
              </a:rPr>
              <a:t>human intervention</a:t>
            </a:r>
            <a:r>
              <a:rPr lang="en-US" sz="1200" dirty="0"/>
              <a: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contain </a:t>
            </a:r>
            <a:r>
              <a:rPr lang="en-US" sz="1200" dirty="0">
                <a:solidFill>
                  <a:srgbClr val="FFC000"/>
                </a:solidFill>
              </a:rPr>
              <a:t>workflow patterns </a:t>
            </a:r>
            <a:r>
              <a:rPr lang="en-US" sz="1200" dirty="0"/>
              <a:t>like decision trees, branching logic, parallel processing, retries, and error handling?</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[transition]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Step Functions has 8 primary states. Each state type is designed to perform a specific kind of action.</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The success or fail states stop an execution with success or failure outcomes.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 step functions execution always receives a JSON text as input. That JSON is passed to the first state in the workflow. After that state completes processing it will typically pass JSON to the next state in the workflow.</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r>
              <a:rPr lang="en-US" dirty="0"/>
              <a:t>In general, each state provides several different options for intercepting, filtering and manipulating data that is passed from state to state.</a:t>
            </a:r>
          </a:p>
          <a:p>
            <a:endParaRPr lang="en-US" dirty="0"/>
          </a:p>
          <a:p>
            <a:r>
              <a:rPr lang="en-US" dirty="0"/>
              <a:t>For example, in a task state you can manipulate the data that’s passed in from the previous state and sent to the task activity as parameters, and you can manipulate the data that’s returned from the task activity before it is passed to the next state in the workflow. </a:t>
            </a:r>
          </a:p>
          <a:p>
            <a:endParaRPr lang="en-US" dirty="0"/>
          </a:p>
          <a:p>
            <a:r>
              <a:rPr lang="en-US" dirty="0"/>
              <a:t>One of the modules in our workshop today specifically covers the topic of input output processing so you’ll have the opportunity to learn about this feature in more detail.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28050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Prior to SDK Integrations, developers would typically use Lambda functions as a Swiss Army knife to invoke another service. With this feature you can call services directly.</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51199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1/6/2023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‹N°›</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640080" y="2608370"/>
            <a:ext cx="9483634" cy="757130"/>
          </a:xfrm>
        </p:spPr>
        <p:txBody>
          <a:bodyPr/>
          <a:lstStyle/>
          <a:p>
            <a:r>
              <a:rPr lang="fr-CA" dirty="0"/>
              <a:t>L’atelier AWS </a:t>
            </a:r>
            <a:r>
              <a:rPr lang="fr-CA" dirty="0" err="1"/>
              <a:t>Step</a:t>
            </a:r>
            <a:r>
              <a:rPr lang="fr-CA" dirty="0"/>
              <a:t> </a:t>
            </a:r>
            <a:r>
              <a:rPr lang="fr-CA" dirty="0" err="1"/>
              <a:t>Functions</a:t>
            </a:r>
            <a:endParaRPr lang="fr-CA" dirty="0"/>
          </a:p>
        </p:txBody>
      </p:sp>
      <p:sp>
        <p:nvSpPr>
          <p:cNvPr id="3" name="Title 27">
            <a:extLst>
              <a:ext uri="{FF2B5EF4-FFF2-40B4-BE49-F238E27FC236}">
                <a16:creationId xmlns:a16="http://schemas.microsoft.com/office/drawing/2014/main" id="{86B271D5-4E84-4274-B571-DA770A02BAFD}"/>
              </a:ext>
            </a:extLst>
          </p:cNvPr>
          <p:cNvSpPr txBox="1">
            <a:spLocks/>
          </p:cNvSpPr>
          <p:nvPr/>
        </p:nvSpPr>
        <p:spPr>
          <a:xfrm>
            <a:off x="640080" y="3910301"/>
            <a:ext cx="9483634" cy="5909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fr-CA" sz="3600" b="0" dirty="0"/>
              <a:t>Maintenant aussi offert en français!</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640975"/>
          </a:xfrm>
        </p:spPr>
        <p:txBody>
          <a:bodyPr/>
          <a:lstStyle/>
          <a:p>
            <a:r>
              <a:rPr lang="fr-CA"/>
              <a:t>Traitement des entrées et sorties</a:t>
            </a:r>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31" y="2049991"/>
            <a:ext cx="6668043" cy="4436533"/>
          </a:xfrm>
          <a:prstGeom prst="rect">
            <a:avLst/>
          </a:prstGeom>
        </p:spPr>
      </p:pic>
      <p:pic>
        <p:nvPicPr>
          <p:cNvPr id="3" name="Picture 2">
            <a:extLst>
              <a:ext uri="{FF2B5EF4-FFF2-40B4-BE49-F238E27FC236}">
                <a16:creationId xmlns:a16="http://schemas.microsoft.com/office/drawing/2014/main" id="{BD361596-E080-5F3B-4A0B-1EF28C805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26" y="1787238"/>
            <a:ext cx="3218553" cy="2497859"/>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4D37296-D993-EA67-4198-A674AF08BFF0}"/>
              </a:ext>
            </a:extLst>
          </p:cNvPr>
          <p:cNvCxnSpPr/>
          <p:nvPr/>
        </p:nvCxnSpPr>
        <p:spPr>
          <a:xfrm>
            <a:off x="3794079" y="2369127"/>
            <a:ext cx="2866494" cy="0"/>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F22487B4-F2C3-D2AE-0A78-5330E3555983}"/>
              </a:ext>
            </a:extLst>
          </p:cNvPr>
          <p:cNvSpPr txBox="1"/>
          <p:nvPr/>
        </p:nvSpPr>
        <p:spPr>
          <a:xfrm>
            <a:off x="578237" y="1417906"/>
            <a:ext cx="2580835" cy="369332"/>
          </a:xfrm>
          <a:prstGeom prst="rect">
            <a:avLst/>
          </a:prstGeom>
          <a:noFill/>
        </p:spPr>
        <p:txBody>
          <a:bodyPr wrap="none" lIns="0" rIns="0" rtlCol="0">
            <a:spAutoFit/>
          </a:bodyPr>
          <a:lstStyle/>
          <a:p>
            <a:pPr algn="l"/>
            <a:r>
              <a:rPr lang="fr-CA"/>
              <a:t>Exemple d’entrée JSON :</a:t>
            </a:r>
          </a:p>
        </p:txBody>
      </p:sp>
    </p:spTree>
    <p:extLst>
      <p:ext uri="{BB962C8B-B14F-4D97-AF65-F5344CB8AC3E}">
        <p14:creationId xmlns:p14="http://schemas.microsoft.com/office/powerpoint/2010/main" val="36078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fr-CA"/>
              <a:t>Intégrations en utilisant le AWS SDK</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fr-CA" sz="2000" dirty="0"/>
          </a:p>
          <a:p>
            <a:pPr marL="342900" indent="-342900">
              <a:buFont typeface="Arial" panose="020B0604020202020204" pitchFamily="34" charset="0"/>
              <a:buChar char="•"/>
            </a:pPr>
            <a:r>
              <a:rPr lang="fr-CA" sz="2400" dirty="0"/>
              <a:t>AWS </a:t>
            </a:r>
            <a:r>
              <a:rPr lang="fr-CA" sz="2400" dirty="0" err="1"/>
              <a:t>Step</a:t>
            </a:r>
            <a:r>
              <a:rPr lang="fr-CA" sz="2400" dirty="0"/>
              <a:t> </a:t>
            </a:r>
            <a:r>
              <a:rPr lang="fr-CA" sz="2400" dirty="0" err="1"/>
              <a:t>Functions</a:t>
            </a:r>
            <a:r>
              <a:rPr lang="fr-CA" sz="2400" dirty="0"/>
              <a:t> s’intègre avec plus de </a:t>
            </a:r>
            <a:r>
              <a:rPr lang="fr-CA" sz="2400" dirty="0">
                <a:solidFill>
                  <a:srgbClr val="FFC000"/>
                </a:solidFill>
              </a:rPr>
              <a:t>220 services AWS</a:t>
            </a:r>
          </a:p>
          <a:p>
            <a:pPr marL="342900" indent="-342900">
              <a:buFont typeface="Arial" panose="020B0604020202020204" pitchFamily="34" charset="0"/>
              <a:buChar char="•"/>
            </a:pPr>
            <a:r>
              <a:rPr lang="fr-CA" sz="2400" dirty="0"/>
              <a:t>AWS </a:t>
            </a:r>
            <a:r>
              <a:rPr lang="fr-CA" sz="2400" dirty="0" err="1"/>
              <a:t>Step</a:t>
            </a:r>
            <a:r>
              <a:rPr lang="fr-CA" sz="2400" dirty="0"/>
              <a:t> </a:t>
            </a:r>
            <a:r>
              <a:rPr lang="fr-CA" sz="2400" dirty="0" err="1"/>
              <a:t>Functions</a:t>
            </a:r>
            <a:r>
              <a:rPr lang="fr-CA" sz="2400" dirty="0"/>
              <a:t> supporte plus de </a:t>
            </a:r>
            <a:r>
              <a:rPr lang="fr-CA" sz="2400" dirty="0">
                <a:solidFill>
                  <a:srgbClr val="FFC000"/>
                </a:solidFill>
              </a:rPr>
              <a:t>10 000 actions d’APIs</a:t>
            </a:r>
          </a:p>
          <a:p>
            <a:endParaRPr lang="fr-CA" sz="2000" dirty="0"/>
          </a:p>
        </p:txBody>
      </p:sp>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fr-CA" sz="2000" dirty="0"/>
              <a:t>Syntaxe d’intégration :</a:t>
            </a:r>
          </a:p>
        </p:txBody>
      </p:sp>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fr-CA" sz="2000" dirty="0"/>
              <a:t>Exemple d’intégration : </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
        <p:nvSpPr>
          <p:cNvPr id="2" name="ZoneTexte 1">
            <a:extLst>
              <a:ext uri="{FF2B5EF4-FFF2-40B4-BE49-F238E27FC236}">
                <a16:creationId xmlns:a16="http://schemas.microsoft.com/office/drawing/2014/main" id="{B728FE8E-8512-4022-9978-393025003853}"/>
              </a:ext>
            </a:extLst>
          </p:cNvPr>
          <p:cNvSpPr txBox="1"/>
          <p:nvPr/>
        </p:nvSpPr>
        <p:spPr>
          <a:xfrm>
            <a:off x="1462785" y="4010297"/>
            <a:ext cx="9283700" cy="400110"/>
          </a:xfrm>
          <a:prstGeom prst="rect">
            <a:avLst/>
          </a:prstGeom>
          <a:solidFill>
            <a:schemeClr val="tx1"/>
          </a:solidFill>
        </p:spPr>
        <p:txBody>
          <a:bodyPr wrap="square" lIns="0" rIns="0" rtlCol="0">
            <a:spAutoFit/>
          </a:bodyPr>
          <a:lstStyle/>
          <a:p>
            <a:pPr algn="l"/>
            <a:r>
              <a:rPr lang="fr-CA" sz="2000" dirty="0">
                <a:solidFill>
                  <a:schemeClr val="bg1"/>
                </a:solidFill>
              </a:rPr>
              <a:t> </a:t>
            </a:r>
            <a:r>
              <a:rPr lang="fr-CA" sz="2000" dirty="0" err="1">
                <a:solidFill>
                  <a:schemeClr val="bg1"/>
                </a:solidFill>
              </a:rPr>
              <a:t>arn:aws:states</a:t>
            </a:r>
            <a:r>
              <a:rPr lang="fr-CA" sz="2000" dirty="0">
                <a:solidFill>
                  <a:schemeClr val="bg1"/>
                </a:solidFill>
              </a:rPr>
              <a:t>:::</a:t>
            </a:r>
            <a:r>
              <a:rPr lang="fr-CA" sz="2000" dirty="0" err="1">
                <a:solidFill>
                  <a:schemeClr val="bg1"/>
                </a:solidFill>
              </a:rPr>
              <a:t>aws-sdk:</a:t>
            </a:r>
            <a:r>
              <a:rPr lang="fr-CA" sz="2000" dirty="0" err="1">
                <a:solidFill>
                  <a:schemeClr val="accent1">
                    <a:lumMod val="75000"/>
                  </a:schemeClr>
                </a:solidFill>
              </a:rPr>
              <a:t>nomDuService</a:t>
            </a:r>
            <a:r>
              <a:rPr lang="fr-CA" sz="2000" dirty="0" err="1">
                <a:solidFill>
                  <a:schemeClr val="bg1"/>
                </a:solidFill>
              </a:rPr>
              <a:t>:</a:t>
            </a:r>
            <a:r>
              <a:rPr lang="fr-CA" sz="2000" dirty="0" err="1">
                <a:solidFill>
                  <a:schemeClr val="accent1">
                    <a:lumMod val="75000"/>
                  </a:schemeClr>
                </a:solidFill>
              </a:rPr>
              <a:t>actionApi</a:t>
            </a:r>
            <a:r>
              <a:rPr lang="fr-CA" sz="2000" dirty="0">
                <a:solidFill>
                  <a:schemeClr val="bg1"/>
                </a:solidFill>
              </a:rPr>
              <a:t>.</a:t>
            </a:r>
            <a:r>
              <a:rPr lang="fr-CA" sz="2000" dirty="0">
                <a:solidFill>
                  <a:schemeClr val="accent1">
                    <a:lumMod val="75000"/>
                  </a:schemeClr>
                </a:solidFill>
              </a:rPr>
              <a:t>[</a:t>
            </a:r>
            <a:r>
              <a:rPr lang="fr-CA" sz="2000" dirty="0" err="1">
                <a:solidFill>
                  <a:schemeClr val="accent1">
                    <a:lumMod val="75000"/>
                  </a:schemeClr>
                </a:solidFill>
              </a:rPr>
              <a:t>patronIntégrationService</a:t>
            </a:r>
            <a:r>
              <a:rPr lang="fr-CA" sz="2000" dirty="0">
                <a:solidFill>
                  <a:schemeClr val="accent1">
                    <a:lumMod val="75000"/>
                  </a:schemeClr>
                </a:solidFill>
              </a:rPr>
              <a:t>]</a:t>
            </a:r>
          </a:p>
        </p:txBody>
      </p:sp>
      <p:sp>
        <p:nvSpPr>
          <p:cNvPr id="10" name="ZoneTexte 9">
            <a:extLst>
              <a:ext uri="{FF2B5EF4-FFF2-40B4-BE49-F238E27FC236}">
                <a16:creationId xmlns:a16="http://schemas.microsoft.com/office/drawing/2014/main" id="{BAD03B04-FA78-4271-9F5D-5E35CBEFD827}"/>
              </a:ext>
            </a:extLst>
          </p:cNvPr>
          <p:cNvSpPr txBox="1"/>
          <p:nvPr/>
        </p:nvSpPr>
        <p:spPr>
          <a:xfrm>
            <a:off x="1462785" y="5247361"/>
            <a:ext cx="9283700" cy="400110"/>
          </a:xfrm>
          <a:prstGeom prst="rect">
            <a:avLst/>
          </a:prstGeom>
          <a:solidFill>
            <a:schemeClr val="tx1"/>
          </a:solidFill>
        </p:spPr>
        <p:txBody>
          <a:bodyPr wrap="square" lIns="0" rIns="0" rtlCol="0">
            <a:spAutoFit/>
          </a:bodyPr>
          <a:lstStyle/>
          <a:p>
            <a:pPr algn="l"/>
            <a:r>
              <a:rPr lang="fr-CA" sz="2000" dirty="0">
                <a:solidFill>
                  <a:schemeClr val="bg1"/>
                </a:solidFill>
              </a:rPr>
              <a:t> </a:t>
            </a:r>
            <a:r>
              <a:rPr lang="fr-CA" sz="2000" dirty="0" err="1">
                <a:solidFill>
                  <a:schemeClr val="bg1"/>
                </a:solidFill>
              </a:rPr>
              <a:t>arn:aws:states</a:t>
            </a:r>
            <a:r>
              <a:rPr lang="fr-CA" sz="2000" dirty="0">
                <a:solidFill>
                  <a:schemeClr val="bg1"/>
                </a:solidFill>
              </a:rPr>
              <a:t>:::aws-sdk:</a:t>
            </a:r>
            <a:r>
              <a:rPr lang="fr-CA" sz="2000" dirty="0">
                <a:solidFill>
                  <a:schemeClr val="accent1">
                    <a:lumMod val="75000"/>
                  </a:schemeClr>
                </a:solidFill>
              </a:rPr>
              <a:t>ec2</a:t>
            </a:r>
            <a:r>
              <a:rPr lang="fr-CA" sz="2000" dirty="0">
                <a:solidFill>
                  <a:schemeClr val="bg1"/>
                </a:solidFill>
              </a:rPr>
              <a:t>:</a:t>
            </a:r>
            <a:r>
              <a:rPr lang="fr-CA" sz="2000" dirty="0">
                <a:solidFill>
                  <a:schemeClr val="accent1">
                    <a:lumMod val="75000"/>
                  </a:schemeClr>
                </a:solidFill>
              </a:rPr>
              <a:t>describeInstances</a:t>
            </a:r>
          </a:p>
        </p:txBody>
      </p:sp>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1184677370"/>
              </p:ext>
            </p:extLst>
          </p:nvPr>
        </p:nvGraphicFramePr>
        <p:xfrm>
          <a:off x="923060" y="996909"/>
          <a:ext cx="10792690" cy="5075185"/>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fr-CA" sz="2400" b="1" noProof="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CA" sz="2400" kern="1200" noProof="0">
                          <a:solidFill>
                            <a:schemeClr val="bg2"/>
                          </a:solidFill>
                        </a:rPr>
                        <a:t>Standard</a:t>
                      </a:r>
                      <a:endParaRPr lang="fr-CA" sz="2400" b="0" kern="1200" noProof="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fr-CA" sz="2400" kern="1200" noProof="0">
                          <a:solidFill>
                            <a:schemeClr val="bg2"/>
                          </a:solidFill>
                        </a:rPr>
                        <a:t>Express</a:t>
                      </a:r>
                      <a:endParaRPr lang="fr-CA" sz="2400" b="0" kern="1200" noProof="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fr-CA" sz="1600" b="1" kern="1200" noProof="0">
                          <a:solidFill>
                            <a:schemeClr val="tx1"/>
                          </a:solidFill>
                          <a:latin typeface="+mn-lt"/>
                          <a:ea typeface="+mn-ea"/>
                          <a:cs typeface="+mn-cs"/>
                        </a:rPr>
                        <a:t>Cas d’usage</a:t>
                      </a:r>
                    </a:p>
                  </a:txBody>
                  <a:tcPr marL="152400" marR="76200" marT="38100" marB="38100" anchor="ctr">
                    <a:lnT w="38100" cmpd="sng">
                      <a:noFill/>
                    </a:lnT>
                    <a:lnB w="12700" cmpd="sng">
                      <a:noFill/>
                    </a:lnB>
                    <a:solidFill>
                      <a:schemeClr val="tx1">
                        <a:lumMod val="50000"/>
                      </a:schemeClr>
                    </a:solidFill>
                  </a:tcPr>
                </a:tc>
                <a:tc>
                  <a:txBody>
                    <a:bodyPr/>
                    <a:lstStyle/>
                    <a:p>
                      <a:pPr algn="ctr"/>
                      <a:endParaRPr lang="fr-CA" sz="1600" noProof="0" dirty="0">
                        <a:solidFill>
                          <a:schemeClr val="bg1"/>
                        </a:solidFill>
                      </a:endParaRPr>
                    </a:p>
                    <a:p>
                      <a:pPr algn="ctr"/>
                      <a:r>
                        <a:rPr lang="fr-CA" sz="1600" noProof="0" dirty="0">
                          <a:solidFill>
                            <a:schemeClr val="bg1"/>
                          </a:solidFill>
                        </a:rPr>
                        <a:t>Idéal pour les flux de travail à </a:t>
                      </a:r>
                      <a:r>
                        <a:rPr lang="fr-CA" sz="1600" b="1" noProof="0" dirty="0">
                          <a:solidFill>
                            <a:schemeClr val="bg1"/>
                          </a:solidFill>
                        </a:rPr>
                        <a:t>longue durée</a:t>
                      </a:r>
                      <a:r>
                        <a:rPr lang="fr-CA" sz="1600" noProof="0" dirty="0">
                          <a:solidFill>
                            <a:schemeClr val="bg1"/>
                          </a:solidFill>
                        </a:rPr>
                        <a:t>, avec capacités d’audit.</a:t>
                      </a:r>
                    </a:p>
                    <a:p>
                      <a:pPr algn="ctr"/>
                      <a:endParaRPr lang="fr-CA" sz="1600" noProof="0" dirty="0">
                        <a:solidFill>
                          <a:schemeClr val="bg1"/>
                        </a:solidFill>
                      </a:endParaRPr>
                    </a:p>
                  </a:txBody>
                  <a:tcPr marL="152400" marR="76200" marT="38100" marB="38100" anchor="ctr">
                    <a:lnT w="38100" cmpd="sng">
                      <a:noFill/>
                    </a:lnT>
                    <a:lnB w="12700" cmpd="sng">
                      <a:noFill/>
                    </a:lnB>
                  </a:tcPr>
                </a:tc>
                <a:tc>
                  <a:txBody>
                    <a:bodyPr/>
                    <a:lstStyle/>
                    <a:p>
                      <a:pPr algn="ctr"/>
                      <a:endParaRPr lang="fr-CA" sz="1600" noProof="0" dirty="0">
                        <a:solidFill>
                          <a:schemeClr val="bg1"/>
                        </a:solidFill>
                      </a:endParaRPr>
                    </a:p>
                    <a:p>
                      <a:pPr algn="ctr"/>
                      <a:r>
                        <a:rPr lang="fr-CA" sz="1600" noProof="0" dirty="0">
                          <a:solidFill>
                            <a:schemeClr val="bg1"/>
                          </a:solidFill>
                        </a:rPr>
                        <a:t>Idéal pour les flux de travail événementiels à </a:t>
                      </a:r>
                      <a:r>
                        <a:rPr lang="fr-CA" sz="1600" b="1" noProof="0" dirty="0">
                          <a:solidFill>
                            <a:schemeClr val="bg1"/>
                          </a:solidFill>
                        </a:rPr>
                        <a:t>haut volume</a:t>
                      </a:r>
                      <a:r>
                        <a:rPr lang="fr-CA" sz="1600" b="0" noProof="0" dirty="0">
                          <a:solidFill>
                            <a:schemeClr val="bg1"/>
                          </a:solidFill>
                        </a:rPr>
                        <a:t>.</a:t>
                      </a:r>
                    </a:p>
                    <a:p>
                      <a:pPr algn="ctr"/>
                      <a:endParaRPr lang="fr-CA" sz="1600" noProof="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fr-CA" sz="1600" b="1" kern="1200" noProof="0">
                          <a:solidFill>
                            <a:schemeClr val="tx1"/>
                          </a:solidFill>
                        </a:rPr>
                        <a:t>Durée maximale</a:t>
                      </a:r>
                    </a:p>
                  </a:txBody>
                  <a:tcPr marL="152400" marR="76200" marT="38100" marB="38100" anchor="ctr">
                    <a:lnT w="38100" cmpd="sng">
                      <a:noFill/>
                    </a:lnT>
                    <a:solidFill>
                      <a:schemeClr val="tx1">
                        <a:lumMod val="50000"/>
                      </a:schemeClr>
                    </a:solidFill>
                  </a:tcPr>
                </a:tc>
                <a:tc>
                  <a:txBody>
                    <a:bodyPr/>
                    <a:lstStyle/>
                    <a:p>
                      <a:pPr algn="ctr"/>
                      <a:r>
                        <a:rPr lang="fr-CA" sz="1600" noProof="0" dirty="0"/>
                        <a:t>365 jours</a:t>
                      </a:r>
                      <a:endParaRPr lang="fr-CA" sz="1600" noProof="0" dirty="0">
                        <a:solidFill>
                          <a:schemeClr val="bg1"/>
                        </a:solidFill>
                      </a:endParaRPr>
                    </a:p>
                  </a:txBody>
                  <a:tcPr marL="152400" marR="76200" marT="38100" marB="38100" anchor="ctr">
                    <a:lnT w="38100" cmpd="sng">
                      <a:noFill/>
                    </a:lnT>
                  </a:tcPr>
                </a:tc>
                <a:tc>
                  <a:txBody>
                    <a:bodyPr/>
                    <a:lstStyle/>
                    <a:p>
                      <a:pPr algn="ctr"/>
                      <a:r>
                        <a:rPr lang="fr-CA" sz="1600" noProof="0"/>
                        <a:t>5 minutes</a:t>
                      </a:r>
                      <a:endParaRPr lang="fr-CA" sz="1600" noProof="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fr-CA" sz="1600" b="1" kern="1200" noProof="0" dirty="0">
                          <a:solidFill>
                            <a:schemeClr val="tx1"/>
                          </a:solidFill>
                        </a:rPr>
                        <a:t>Transitions d’états</a:t>
                      </a:r>
                      <a:endParaRPr lang="fr-CA" sz="1600" b="1" kern="1200" noProof="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fr-CA" sz="1600" noProof="0" dirty="0"/>
                        <a:t>Fonctionnement par jetons. Compartiment initial de 5 000 jetons, ajouts de 1 500 jetons par seconde</a:t>
                      </a:r>
                      <a:endParaRPr lang="fr-CA" sz="1600" noProof="0" dirty="0">
                        <a:solidFill>
                          <a:schemeClr val="bg1"/>
                        </a:solidFill>
                      </a:endParaRPr>
                    </a:p>
                  </a:txBody>
                  <a:tcPr marL="152400" marR="76200" marT="38100" marB="38100" anchor="ctr"/>
                </a:tc>
                <a:tc>
                  <a:txBody>
                    <a:bodyPr/>
                    <a:lstStyle/>
                    <a:p>
                      <a:pPr algn="ctr"/>
                      <a:r>
                        <a:rPr lang="fr-CA" sz="1600" noProof="0" dirty="0"/>
                        <a:t>Illimité</a:t>
                      </a:r>
                      <a:endParaRPr lang="fr-CA" sz="1600" noProof="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fr-CA" sz="1600" b="1" kern="1200" noProof="0" dirty="0">
                          <a:solidFill>
                            <a:schemeClr val="tx1"/>
                          </a:solidFill>
                        </a:rPr>
                        <a:t>Patrons</a:t>
                      </a:r>
                      <a:endParaRPr lang="fr-CA" sz="1600" b="1" kern="1200" noProof="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fr-CA" sz="1600" noProof="0" dirty="0"/>
                        <a:t>Supporte tous les patrons d’utilisation</a:t>
                      </a:r>
                      <a:endParaRPr lang="fr-CA" sz="1600" noProof="0" dirty="0">
                        <a:solidFill>
                          <a:schemeClr val="bg1"/>
                        </a:solidFill>
                      </a:endParaRPr>
                    </a:p>
                  </a:txBody>
                  <a:tcPr marL="152400" marR="76200" marT="38100" marB="38100" anchor="ctr"/>
                </a:tc>
                <a:tc>
                  <a:txBody>
                    <a:bodyPr/>
                    <a:lstStyle/>
                    <a:p>
                      <a:pPr algn="ctr"/>
                      <a:r>
                        <a:rPr lang="fr-CA" sz="1600" noProof="0" dirty="0"/>
                        <a:t>Ne supporte pas les </a:t>
                      </a:r>
                      <a:r>
                        <a:rPr lang="fr-CA" sz="1600" i="1" noProof="0" dirty="0"/>
                        <a:t>« Job-run »</a:t>
                      </a:r>
                      <a:r>
                        <a:rPr lang="fr-CA" sz="1600" noProof="0" dirty="0"/>
                        <a:t> (.</a:t>
                      </a:r>
                      <a:r>
                        <a:rPr lang="fr-CA" sz="1600" noProof="0" dirty="0" err="1"/>
                        <a:t>sync</a:t>
                      </a:r>
                      <a:r>
                        <a:rPr lang="fr-CA" sz="1600" noProof="0" dirty="0"/>
                        <a:t>), ni les </a:t>
                      </a:r>
                      <a:r>
                        <a:rPr lang="fr-CA" sz="1600" i="1" noProof="0" dirty="0"/>
                        <a:t>« Callback »</a:t>
                      </a:r>
                      <a:r>
                        <a:rPr lang="fr-CA" sz="1600" noProof="0" dirty="0"/>
                        <a:t> (.</a:t>
                      </a:r>
                      <a:r>
                        <a:rPr lang="fr-CA" sz="1600" noProof="0" dirty="0" err="1"/>
                        <a:t>wait</a:t>
                      </a:r>
                      <a:r>
                        <a:rPr lang="fr-CA" sz="1600" noProof="0" dirty="0"/>
                        <a:t>)</a:t>
                      </a:r>
                      <a:endParaRPr lang="fr-CA" sz="1600" noProof="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fr-CA" sz="1600" b="1" kern="1200" noProof="0" dirty="0">
                          <a:solidFill>
                            <a:schemeClr val="tx1"/>
                          </a:solidFill>
                          <a:latin typeface="+mn-lt"/>
                          <a:ea typeface="+mn-ea"/>
                          <a:cs typeface="+mn-cs"/>
                        </a:rPr>
                        <a:t>Invocations</a:t>
                      </a:r>
                    </a:p>
                  </a:txBody>
                  <a:tcPr marL="152400" marR="76200" marT="38100" marB="38100" anchor="ctr">
                    <a:solidFill>
                      <a:schemeClr val="tx1">
                        <a:lumMod val="50000"/>
                      </a:schemeClr>
                    </a:solidFill>
                  </a:tcPr>
                </a:tc>
                <a:tc>
                  <a:txBody>
                    <a:bodyPr/>
                    <a:lstStyle/>
                    <a:p>
                      <a:pPr algn="ctr"/>
                      <a:r>
                        <a:rPr lang="fr-CA" sz="1600" noProof="0" dirty="0">
                          <a:solidFill>
                            <a:schemeClr val="bg1"/>
                          </a:solidFill>
                        </a:rPr>
                        <a:t>Invocations asynchrones seulement</a:t>
                      </a:r>
                    </a:p>
                  </a:txBody>
                  <a:tcPr marL="152400" marR="76200" marT="38100" marB="38100" anchor="ctr"/>
                </a:tc>
                <a:tc>
                  <a:txBody>
                    <a:bodyPr/>
                    <a:lstStyle/>
                    <a:p>
                      <a:pPr algn="ctr"/>
                      <a:r>
                        <a:rPr lang="fr-CA" sz="1600" noProof="0" dirty="0">
                          <a:solidFill>
                            <a:schemeClr val="bg1"/>
                          </a:solidFill>
                        </a:rPr>
                        <a:t>Invocations asynchrone et synchrone</a:t>
                      </a: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fr-CA" sz="1600" b="1" kern="1200" noProof="0" dirty="0">
                          <a:solidFill>
                            <a:schemeClr val="tx1"/>
                          </a:solidFill>
                          <a:latin typeface="+mn-lt"/>
                          <a:ea typeface="+mn-ea"/>
                          <a:cs typeface="+mn-cs"/>
                        </a:rPr>
                        <a:t>Tarification</a:t>
                      </a:r>
                    </a:p>
                  </a:txBody>
                  <a:tcPr marL="152400" marR="76200" marT="38100" marB="38100" anchor="ctr">
                    <a:solidFill>
                      <a:schemeClr val="tx1">
                        <a:lumMod val="50000"/>
                      </a:schemeClr>
                    </a:solidFill>
                  </a:tcPr>
                </a:tc>
                <a:tc>
                  <a:txBody>
                    <a:bodyPr/>
                    <a:lstStyle/>
                    <a:p>
                      <a:pPr algn="ctr"/>
                      <a:r>
                        <a:rPr lang="fr-CA" sz="1600" noProof="0" dirty="0">
                          <a:solidFill>
                            <a:schemeClr val="bg1"/>
                          </a:solidFill>
                        </a:rPr>
                        <a:t>$0,025 par tranche de 1 000 transitions</a:t>
                      </a:r>
                    </a:p>
                  </a:txBody>
                  <a:tcPr marL="152400" marR="76200" marT="38100" marB="38100" anchor="ctr"/>
                </a:tc>
                <a:tc>
                  <a:txBody>
                    <a:bodyPr/>
                    <a:lstStyle/>
                    <a:p>
                      <a:pPr algn="ctr"/>
                      <a:r>
                        <a:rPr lang="fr-CA" sz="1600" noProof="0" dirty="0">
                          <a:solidFill>
                            <a:schemeClr val="bg1"/>
                          </a:solidFill>
                        </a:rPr>
                        <a:t>$1,00 par million de requêtes + </a:t>
                      </a:r>
                    </a:p>
                    <a:p>
                      <a:pPr algn="ctr"/>
                      <a:r>
                        <a:rPr lang="fr-CA" sz="1600" noProof="0" dirty="0">
                          <a:solidFill>
                            <a:schemeClr val="bg1"/>
                          </a:solidFill>
                        </a:rPr>
                        <a:t>$0,06 par gigaoctet-heure (au prorata)</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fr-CA" sz="3167" dirty="0"/>
              <a:t>Comparaison des flux de travaux Standard et Express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fr-CA" dirty="0"/>
              <a:t>Patrons de tâches</a:t>
            </a:r>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fr-CA" sz="2333" dirty="0">
                <a:solidFill>
                  <a:srgbClr val="FFFFFF"/>
                </a:solidFill>
                <a:latin typeface="Amazon Ember"/>
              </a:rPr>
              <a:t>La machine à états appelle une intégration de service et </a:t>
            </a:r>
            <a:r>
              <a:rPr lang="fr-CA" sz="2333" dirty="0">
                <a:solidFill>
                  <a:srgbClr val="FFC000"/>
                </a:solidFill>
                <a:latin typeface="Amazon Ember"/>
              </a:rPr>
              <a:t>continue immédiatement </a:t>
            </a:r>
            <a:r>
              <a:rPr lang="fr-CA" sz="2333" dirty="0">
                <a:solidFill>
                  <a:srgbClr val="FFFFFF"/>
                </a:solidFill>
                <a:latin typeface="Amazon Ember"/>
              </a:rPr>
              <a:t>sans attendre que le service complète son travail.</a:t>
            </a:r>
            <a:endParaRPr lang="fr-CA"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fr-CA" sz="1765">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757359"/>
            <a:ext cx="3002552" cy="830997"/>
          </a:xfrm>
          <a:prstGeom prst="rect">
            <a:avLst/>
          </a:prstGeom>
          <a:noFill/>
        </p:spPr>
        <p:txBody>
          <a:bodyPr wrap="square" rtlCol="0">
            <a:spAutoFit/>
          </a:bodyPr>
          <a:lstStyle/>
          <a:p>
            <a:pPr algn="r" defTabSz="914270"/>
            <a:r>
              <a:rPr lang="fr-CA" sz="2400" dirty="0">
                <a:latin typeface="Amazon Ember"/>
              </a:rPr>
              <a:t>Requêtes et réponses</a:t>
            </a:r>
            <a:endParaRPr lang="fr-CA"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333112"/>
            <a:ext cx="8011946" cy="1887376"/>
          </a:xfrm>
          <a:prstGeom prst="rect">
            <a:avLst/>
          </a:prstGeom>
          <a:noFill/>
        </p:spPr>
        <p:txBody>
          <a:bodyPr wrap="square" rtlCol="0">
            <a:spAutoFit/>
          </a:bodyPr>
          <a:lstStyle/>
          <a:p>
            <a:pPr defTabSz="609576"/>
            <a:r>
              <a:rPr lang="fr-CA" sz="2333" dirty="0">
                <a:solidFill>
                  <a:srgbClr val="FFFFFF"/>
                </a:solidFill>
                <a:latin typeface="Amazon Ember"/>
              </a:rPr>
              <a:t>La machine à états appelle une intégration de service avec un jeton de tâche et </a:t>
            </a:r>
            <a:r>
              <a:rPr lang="fr-CA" sz="2333" dirty="0">
                <a:solidFill>
                  <a:srgbClr val="FFC000"/>
                </a:solidFill>
                <a:latin typeface="Amazon Ember"/>
              </a:rPr>
              <a:t>continue seulement une fois que le jeton est retourné</a:t>
            </a:r>
            <a:r>
              <a:rPr lang="fr-CA" sz="2333" dirty="0">
                <a:solidFill>
                  <a:srgbClr val="FFFFFF"/>
                </a:solidFill>
                <a:latin typeface="Amazon Ember"/>
              </a:rPr>
              <a:t>.</a:t>
            </a:r>
          </a:p>
          <a:p>
            <a:pPr defTabSz="609576"/>
            <a:br>
              <a:rPr lang="fr-CA" sz="2333" dirty="0">
                <a:solidFill>
                  <a:srgbClr val="FFFFFF"/>
                </a:solidFill>
                <a:latin typeface="Amazon Ember"/>
              </a:rPr>
            </a:br>
            <a:endParaRPr lang="fr-CA"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fr-CA" sz="1765">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fr-CA" sz="2400" dirty="0">
                <a:latin typeface="Amazon Ember"/>
              </a:rPr>
              <a:t>Rappel </a:t>
            </a:r>
            <a:r>
              <a:rPr lang="fr-CA" sz="2400" i="1" dirty="0">
                <a:latin typeface="Amazon Ember"/>
              </a:rPr>
              <a:t>(callback)</a:t>
            </a:r>
            <a:endParaRPr lang="fr-CA" sz="2400" i="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865223" cy="810350"/>
          </a:xfrm>
          <a:prstGeom prst="rect">
            <a:avLst/>
          </a:prstGeom>
          <a:noFill/>
        </p:spPr>
        <p:txBody>
          <a:bodyPr wrap="square" rtlCol="0">
            <a:spAutoFit/>
          </a:bodyPr>
          <a:lstStyle/>
          <a:p>
            <a:pPr defTabSz="914270"/>
            <a:r>
              <a:rPr lang="fr-CA" sz="2333" dirty="0">
                <a:solidFill>
                  <a:srgbClr val="FFFFFF"/>
                </a:solidFill>
                <a:latin typeface="Amazon Ember"/>
              </a:rPr>
              <a:t>La machine à états appelle une intégration de service et </a:t>
            </a:r>
            <a:r>
              <a:rPr lang="fr-CA" sz="2333" dirty="0">
                <a:solidFill>
                  <a:srgbClr val="FFC000"/>
                </a:solidFill>
                <a:latin typeface="Amazon Ember"/>
              </a:rPr>
              <a:t>attend que le service complète son travail</a:t>
            </a:r>
            <a:r>
              <a:rPr lang="fr-CA" sz="2333" dirty="0">
                <a:solidFill>
                  <a:srgbClr val="FFFFFF"/>
                </a:solidFill>
                <a:latin typeface="Amazon Ember"/>
              </a:rPr>
              <a:t>.</a:t>
            </a:r>
            <a:endParaRPr lang="fr-CA"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fr-CA" sz="1765">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101935"/>
            <a:ext cx="3002552" cy="830997"/>
          </a:xfrm>
          <a:prstGeom prst="rect">
            <a:avLst/>
          </a:prstGeom>
          <a:noFill/>
        </p:spPr>
        <p:txBody>
          <a:bodyPr wrap="square" rtlCol="0">
            <a:spAutoFit/>
          </a:bodyPr>
          <a:lstStyle/>
          <a:p>
            <a:pPr algn="r" defTabSz="914270"/>
            <a:r>
              <a:rPr lang="fr-CA" sz="2400" dirty="0">
                <a:latin typeface="Amazon Ember"/>
                <a:ea typeface="Amazon Ember" panose="020B0603020204020204" pitchFamily="34" charset="0"/>
                <a:cs typeface="Amazon Ember" panose="020B0603020204020204" pitchFamily="34" charset="0"/>
              </a:rPr>
              <a:t>Scrutation synchrone </a:t>
            </a:r>
            <a:r>
              <a:rPr lang="fr-CA" sz="2400" i="1" dirty="0">
                <a:latin typeface="Amazon Ember"/>
                <a:ea typeface="Amazon Ember" panose="020B0603020204020204" pitchFamily="34" charset="0"/>
                <a:cs typeface="Amazon Ember" panose="020B0603020204020204" pitchFamily="34" charset="0"/>
              </a:rPr>
              <a:t>(polling)</a:t>
            </a:r>
            <a:endParaRPr lang="fr-CA" sz="2400" i="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fr-CA" dirty="0"/>
              <a:t>Exemples de cas d’usage</a:t>
            </a:r>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252197"/>
            <a:ext cx="10733313" cy="4770537"/>
          </a:xfrm>
        </p:spPr>
        <p:txBody>
          <a:bodyPr/>
          <a:lstStyle/>
          <a:p>
            <a:pPr>
              <a:lnSpc>
                <a:spcPct val="100000"/>
              </a:lnSpc>
              <a:spcAft>
                <a:spcPts val="600"/>
              </a:spcAft>
            </a:pPr>
            <a:r>
              <a:rPr lang="fr-CA" sz="2200" dirty="0"/>
              <a:t>Traitement de données (fichiers, vidéo, images; </a:t>
            </a:r>
            <a:r>
              <a:rPr lang="fr-CA" sz="2200" i="1" dirty="0"/>
              <a:t>ETL</a:t>
            </a:r>
            <a:r>
              <a:rPr lang="fr-CA" sz="2200" dirty="0"/>
              <a:t>)</a:t>
            </a:r>
          </a:p>
          <a:p>
            <a:pPr>
              <a:lnSpc>
                <a:spcPct val="100000"/>
              </a:lnSpc>
              <a:spcAft>
                <a:spcPts val="600"/>
              </a:spcAft>
            </a:pPr>
            <a:endParaRPr lang="fr-CA" sz="2200" dirty="0"/>
          </a:p>
          <a:p>
            <a:pPr>
              <a:lnSpc>
                <a:spcPct val="100000"/>
              </a:lnSpc>
              <a:spcAft>
                <a:spcPts val="600"/>
              </a:spcAft>
            </a:pPr>
            <a:r>
              <a:rPr lang="fr-CA" sz="2200" dirty="0"/>
              <a:t>Apprentissage automatique (détection de fraude, recommandations, enrichissement des données)</a:t>
            </a:r>
          </a:p>
          <a:p>
            <a:pPr>
              <a:lnSpc>
                <a:spcPct val="100000"/>
              </a:lnSpc>
              <a:spcAft>
                <a:spcPts val="600"/>
              </a:spcAft>
            </a:pPr>
            <a:endParaRPr lang="fr-CA" sz="2200" dirty="0"/>
          </a:p>
          <a:p>
            <a:pPr>
              <a:lnSpc>
                <a:spcPct val="100000"/>
              </a:lnSpc>
              <a:spcAft>
                <a:spcPts val="600"/>
              </a:spcAft>
            </a:pPr>
            <a:r>
              <a:rPr lang="fr-CA" sz="2200" dirty="0"/>
              <a:t>Orchestration de micro-services (flux de travail synchrone, orchestration de conteneurs)</a:t>
            </a:r>
          </a:p>
          <a:p>
            <a:pPr>
              <a:lnSpc>
                <a:spcPct val="100000"/>
              </a:lnSpc>
              <a:spcAft>
                <a:spcPts val="600"/>
              </a:spcAft>
            </a:pPr>
            <a:endParaRPr lang="fr-CA" sz="2200" dirty="0"/>
          </a:p>
          <a:p>
            <a:pPr>
              <a:lnSpc>
                <a:spcPct val="100000"/>
              </a:lnSpc>
              <a:spcAft>
                <a:spcPts val="600"/>
              </a:spcAft>
            </a:pPr>
            <a:r>
              <a:rPr lang="fr-CA" sz="2200" dirty="0"/>
              <a:t>Automatisation TI et de la sécurité informatique (gestion des incidents, remédiation automatique, scénarios avec approbation manuelle)</a:t>
            </a:r>
          </a:p>
          <a:p>
            <a:pPr>
              <a:lnSpc>
                <a:spcPct val="100000"/>
              </a:lnSpc>
              <a:spcAft>
                <a:spcPts val="600"/>
              </a:spcAft>
            </a:pPr>
            <a:endParaRPr lang="fr-CA" sz="2200" dirty="0"/>
          </a:p>
          <a:p>
            <a:pPr>
              <a:lnSpc>
                <a:spcPct val="100000"/>
              </a:lnSpc>
              <a:spcAft>
                <a:spcPts val="600"/>
              </a:spcAft>
            </a:pPr>
            <a:r>
              <a:rPr lang="fr-CA" sz="2200" dirty="0"/>
              <a:t>Calcul à haute performance </a:t>
            </a:r>
            <a:r>
              <a:rPr lang="fr-CA" sz="2200" i="1" dirty="0"/>
              <a:t>(HPC)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fr-CA" dirty="0"/>
              <a:t>Agenda de l’atelier</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545141" y="2057855"/>
            <a:ext cx="7389853" cy="2412968"/>
          </a:xfrm>
        </p:spPr>
        <p:txBody>
          <a:bodyPr/>
          <a:lstStyle/>
          <a:p>
            <a:r>
              <a:rPr lang="fr-CA" sz="2800" dirty="0"/>
              <a:t>1. Session en groupe (couvrir les bases)</a:t>
            </a:r>
          </a:p>
          <a:p>
            <a:r>
              <a:rPr lang="fr-CA" sz="2800" dirty="0"/>
              <a:t>2. Session autonome (fonctions avancées)</a:t>
            </a:r>
          </a:p>
          <a:p>
            <a:r>
              <a:rPr lang="fr-CA" sz="2800" dirty="0"/>
              <a:t>3. Conclusion (ressources additionnelles, autres sessions d’intérêt)</a:t>
            </a:r>
            <a:endParaRPr lang="fr-CA"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  Hosted Mode Dashboard Login</a:t>
            </a: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899665"/>
          </a:xfrm>
        </p:spPr>
        <p:txBody>
          <a:bodyPr/>
          <a:lstStyle/>
          <a:p>
            <a:r>
              <a:rPr lang="en-US" dirty="0">
                <a:solidFill>
                  <a:schemeClr val="tx1"/>
                </a:solidFill>
              </a:rPr>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fr-CA"/>
              <a:t>L’atelier AWS Step Functions</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fr-CA"/>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fr-CA"/>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fr-CA"/>
              <a:t>Votre nom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fr-CA"/>
              <a:t>Votre rôle</a:t>
            </a:r>
          </a:p>
          <a:p>
            <a:r>
              <a:rPr lang="fr-CA"/>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664733" y="402947"/>
            <a:ext cx="11658600" cy="640975"/>
          </a:xfrm>
        </p:spPr>
        <p:txBody>
          <a:bodyPr>
            <a:noAutofit/>
          </a:bodyPr>
          <a:lstStyle/>
          <a:p>
            <a:r>
              <a:rPr lang="fr-CA" sz="2800" dirty="0"/>
              <a:t>Vous pourriez avoir besoin d’un service d’orchestration si votre application …</a:t>
            </a:r>
            <a:endParaRPr lang="fr-CA" sz="2800"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2177246" y="1993246"/>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CA" sz="2400" dirty="0">
                <a:solidFill>
                  <a:srgbClr val="FFC000"/>
                </a:solidFill>
              </a:rPr>
              <a:t>S’étend sur plusieurs services AWS</a:t>
            </a:r>
            <a:endParaRPr lang="fr-CA"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2177246" y="2522881"/>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CA" sz="2400" dirty="0">
                <a:solidFill>
                  <a:srgbClr val="FFC000"/>
                </a:solidFill>
              </a:rPr>
              <a:t>Opère une séquence d’intégration</a:t>
            </a:r>
            <a:endParaRPr lang="fr-CA"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2177246" y="3060918"/>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CA" sz="2400" dirty="0">
                <a:solidFill>
                  <a:srgbClr val="FFC000"/>
                </a:solidFill>
              </a:rPr>
              <a:t>Gère des états entre les requêtes</a:t>
            </a: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2177246" y="3586784"/>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CA" sz="2400" dirty="0">
                <a:solidFill>
                  <a:srgbClr val="FFC000"/>
                </a:solidFill>
              </a:rPr>
              <a:t>Requiert une intervention ou une approbation humaine</a:t>
            </a:r>
          </a:p>
          <a:p>
            <a:pPr marL="0" indent="0">
              <a:buNone/>
            </a:pPr>
            <a:endParaRPr lang="fr-CA"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2177245" y="4175960"/>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fr-CA" sz="2400" dirty="0">
                <a:solidFill>
                  <a:srgbClr val="FFC000"/>
                </a:solidFill>
              </a:rPr>
              <a:t>Contient des patrons de flux de travail</a:t>
            </a:r>
          </a:p>
          <a:p>
            <a:endParaRPr lang="fr-CA"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fr-CA" dirty="0">
                <a:solidFill>
                  <a:schemeClr val="tx1"/>
                </a:solidFill>
              </a:rPr>
              <a:t>Patrons d’orchestration communs</a:t>
            </a: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80373" y="4002820"/>
            <a:ext cx="3384260"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fr-CA" sz="1867" b="0" dirty="0">
                <a:solidFill>
                  <a:schemeClr val="accent4"/>
                </a:solidFill>
                <a:latin typeface="Amazon Ember Regular"/>
                <a:ea typeface="Amazon Ember" charset="0"/>
                <a:cs typeface="Amazon Ember" charset="0"/>
              </a:rPr>
              <a:t>Utiliser le principe </a:t>
            </a:r>
            <a:r>
              <a:rPr lang="fr-CA" sz="1867" b="0" i="1" dirty="0">
                <a:solidFill>
                  <a:schemeClr val="accent4"/>
                </a:solidFill>
                <a:latin typeface="Amazon Ember Regular"/>
                <a:ea typeface="Amazon Ember" charset="0"/>
                <a:cs typeface="Amazon Ember" charset="0"/>
              </a:rPr>
              <a:t>« </a:t>
            </a:r>
            <a:r>
              <a:rPr lang="fr-CA" sz="1867" b="0" i="1" dirty="0" err="1">
                <a:solidFill>
                  <a:schemeClr val="accent4"/>
                </a:solidFill>
                <a:latin typeface="Amazon Ember Regular"/>
                <a:ea typeface="Amazon Ember" charset="0"/>
                <a:cs typeface="Amazon Ember" charset="0"/>
              </a:rPr>
              <a:t>try</a:t>
            </a:r>
            <a:r>
              <a:rPr lang="fr-CA" sz="1867" b="0" i="1" dirty="0">
                <a:solidFill>
                  <a:schemeClr val="accent4"/>
                </a:solidFill>
                <a:latin typeface="Amazon Ember Regular"/>
                <a:ea typeface="Amazon Ember" charset="0"/>
                <a:cs typeface="Amazon Ember" charset="0"/>
              </a:rPr>
              <a:t>/catch/</a:t>
            </a:r>
            <a:r>
              <a:rPr lang="fr-CA" sz="1867" b="0" i="1" dirty="0" err="1">
                <a:solidFill>
                  <a:schemeClr val="accent4"/>
                </a:solidFill>
                <a:latin typeface="Amazon Ember Regular"/>
                <a:ea typeface="Amazon Ember" charset="0"/>
                <a:cs typeface="Amazon Ember" charset="0"/>
              </a:rPr>
              <a:t>finally</a:t>
            </a:r>
            <a:r>
              <a:rPr lang="fr-CA" sz="1867" b="0" i="1" dirty="0">
                <a:solidFill>
                  <a:schemeClr val="accent4"/>
                </a:solidFill>
                <a:latin typeface="Amazon Ember Regular"/>
                <a:ea typeface="Amazon Ember" charset="0"/>
                <a:cs typeface="Amazon Ember" charset="0"/>
              </a:rPr>
              <a:t> »</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756195" y="3439158"/>
            <a:ext cx="2704080"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fr-CA" sz="1867" b="0" dirty="0">
                <a:solidFill>
                  <a:schemeClr val="accent4"/>
                </a:solidFill>
                <a:latin typeface="Amazon Ember Regular"/>
                <a:ea typeface="Amazon Ember" charset="0"/>
                <a:cs typeface="Amazon Ember" charset="0"/>
              </a:rPr>
              <a:t>Choisir des tâches selon les données</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667462" y="1194033"/>
            <a:ext cx="2313647"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fr-CA" sz="1867" b="0" dirty="0">
                <a:solidFill>
                  <a:schemeClr val="accent4"/>
                </a:solidFill>
                <a:latin typeface="Amazon Ember Regular"/>
                <a:ea typeface="Amazon Ember" charset="0"/>
                <a:cs typeface="Amazon Ember" charset="0"/>
              </a:rPr>
              <a:t>Réessayer les tâches échouées</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CA" sz="384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337670" y="1426571"/>
            <a:ext cx="314603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fr-CA" sz="1867" b="0" dirty="0">
                <a:solidFill>
                  <a:schemeClr val="accent4"/>
                </a:solidFill>
                <a:latin typeface="Amazon Ember Regular"/>
                <a:ea typeface="Amazon Ember" charset="0"/>
                <a:cs typeface="Amazon Ember" charset="0"/>
              </a:rPr>
              <a:t>Séquencer des tâches</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572503" y="1318680"/>
            <a:ext cx="4142831" cy="481039"/>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fr-CA" sz="1867" b="0" dirty="0">
                <a:solidFill>
                  <a:schemeClr val="accent4"/>
                </a:solidFill>
                <a:latin typeface="Amazon Ember Regular"/>
                <a:ea typeface="Amazon Ember" charset="0"/>
                <a:cs typeface="Amazon Ember" charset="0"/>
              </a:rPr>
              <a:t>Effectuer des tâches en parallèle</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384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CA" sz="384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CA" sz="384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386147" y="4440052"/>
            <a:ext cx="10164679" cy="177378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fr-CA" sz="2800" dirty="0"/>
          </a:p>
          <a:p>
            <a:pPr marL="457200" indent="-457200"/>
            <a:r>
              <a:rPr lang="fr-CA" sz="2800" dirty="0"/>
              <a:t>Simplifie la mise en route de tâches communes</a:t>
            </a:r>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fr-CA" dirty="0"/>
              <a:t>         Introduction à AWS </a:t>
            </a:r>
            <a:r>
              <a:rPr lang="fr-CA" dirty="0" err="1"/>
              <a:t>Step</a:t>
            </a:r>
            <a:r>
              <a:rPr lang="fr-CA" dirty="0"/>
              <a:t> </a:t>
            </a:r>
            <a:r>
              <a:rPr lang="fr-CA" dirty="0" err="1"/>
              <a:t>Functions</a:t>
            </a:r>
            <a:endParaRPr lang="fr-CA" dirty="0"/>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
        <p:nvSpPr>
          <p:cNvPr id="4" name="TextBox 3">
            <a:extLst>
              <a:ext uri="{FF2B5EF4-FFF2-40B4-BE49-F238E27FC236}">
                <a16:creationId xmlns:a16="http://schemas.microsoft.com/office/drawing/2014/main" id="{FC939BCA-098A-583B-3879-C187B3B552BA}"/>
              </a:ext>
            </a:extLst>
          </p:cNvPr>
          <p:cNvSpPr txBox="1"/>
          <p:nvPr/>
        </p:nvSpPr>
        <p:spPr>
          <a:xfrm>
            <a:off x="1452282" y="1524130"/>
            <a:ext cx="8488552" cy="954107"/>
          </a:xfrm>
          <a:prstGeom prst="rect">
            <a:avLst/>
          </a:prstGeom>
          <a:noFill/>
        </p:spPr>
        <p:txBody>
          <a:bodyPr wrap="square" lIns="0" rIns="0" rtlCol="0">
            <a:spAutoFit/>
          </a:bodyPr>
          <a:lstStyle/>
          <a:p>
            <a:pPr marL="457200" indent="-457200">
              <a:buFont typeface="Arial" panose="020B0604020202020204" pitchFamily="34" charset="0"/>
              <a:buChar char="•"/>
            </a:pPr>
            <a:r>
              <a:rPr lang="fr-CA" sz="2800" dirty="0"/>
              <a:t>Service de flux de travail visuel à programmation schématisée </a:t>
            </a:r>
            <a:r>
              <a:rPr lang="fr-CA" sz="2800" i="1" dirty="0"/>
              <a:t>(</a:t>
            </a:r>
            <a:r>
              <a:rPr lang="fr-CA" sz="2800" i="1" dirty="0" err="1"/>
              <a:t>low</a:t>
            </a:r>
            <a:r>
              <a:rPr lang="fr-CA" sz="2800" i="1" dirty="0"/>
              <a:t>-code)</a:t>
            </a:r>
            <a:endParaRPr lang="fr-CA" i="1" dirty="0"/>
          </a:p>
        </p:txBody>
      </p:sp>
      <p:sp>
        <p:nvSpPr>
          <p:cNvPr id="7" name="TextBox 6">
            <a:extLst>
              <a:ext uri="{FF2B5EF4-FFF2-40B4-BE49-F238E27FC236}">
                <a16:creationId xmlns:a16="http://schemas.microsoft.com/office/drawing/2014/main" id="{229207E4-D48F-637A-6279-EE38E9D924ED}"/>
              </a:ext>
            </a:extLst>
          </p:cNvPr>
          <p:cNvSpPr txBox="1"/>
          <p:nvPr/>
        </p:nvSpPr>
        <p:spPr>
          <a:xfrm>
            <a:off x="1452282" y="2905780"/>
            <a:ext cx="7785786" cy="523220"/>
          </a:xfrm>
          <a:prstGeom prst="rect">
            <a:avLst/>
          </a:prstGeom>
          <a:noFill/>
        </p:spPr>
        <p:txBody>
          <a:bodyPr wrap="none" lIns="0" rIns="0" rtlCol="0">
            <a:spAutoFit/>
          </a:bodyPr>
          <a:lstStyle/>
          <a:p>
            <a:pPr marL="457200" indent="-457200">
              <a:buFont typeface="Arial" panose="020B0604020202020204" pitchFamily="34" charset="0"/>
              <a:buChar char="•"/>
            </a:pPr>
            <a:r>
              <a:rPr lang="fr-CA" sz="2800" dirty="0"/>
              <a:t>Orchestration intégrée d’autres services AWS</a:t>
            </a:r>
            <a:endParaRPr lang="fr-CA" dirty="0"/>
          </a:p>
        </p:txBody>
      </p:sp>
      <p:sp>
        <p:nvSpPr>
          <p:cNvPr id="8" name="TextBox 7">
            <a:extLst>
              <a:ext uri="{FF2B5EF4-FFF2-40B4-BE49-F238E27FC236}">
                <a16:creationId xmlns:a16="http://schemas.microsoft.com/office/drawing/2014/main" id="{11B208D5-5DEB-3BBE-DD67-A3F3BA8EDAA6}"/>
              </a:ext>
            </a:extLst>
          </p:cNvPr>
          <p:cNvSpPr txBox="1"/>
          <p:nvPr/>
        </p:nvSpPr>
        <p:spPr>
          <a:xfrm>
            <a:off x="1452282" y="3915346"/>
            <a:ext cx="8366073" cy="523220"/>
          </a:xfrm>
          <a:prstGeom prst="rect">
            <a:avLst/>
          </a:prstGeom>
          <a:noFill/>
        </p:spPr>
        <p:txBody>
          <a:bodyPr wrap="none" lIns="0" rIns="0" rtlCol="0">
            <a:spAutoFit/>
          </a:bodyPr>
          <a:lstStyle/>
          <a:p>
            <a:pPr marL="457200" indent="-457200">
              <a:buFont typeface="Arial" panose="020B0604020202020204" pitchFamily="34" charset="0"/>
              <a:buChar char="•"/>
            </a:pPr>
            <a:r>
              <a:rPr lang="fr-CA" sz="2800" dirty="0"/>
              <a:t>Supporte les patrons de flux de travail communs</a:t>
            </a:r>
            <a:endParaRPr lang="fr-CA" dirty="0"/>
          </a:p>
        </p:txBody>
      </p:sp>
    </p:spTree>
    <p:extLst>
      <p:ext uri="{BB962C8B-B14F-4D97-AF65-F5344CB8AC3E}">
        <p14:creationId xmlns:p14="http://schemas.microsoft.com/office/powerpoint/2010/main" val="42895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8524603" cy="480131"/>
          </a:xfrm>
        </p:spPr>
        <p:txBody>
          <a:bodyPr/>
          <a:lstStyle/>
          <a:p>
            <a:r>
              <a:rPr lang="fr-CA" sz="2800" dirty="0"/>
              <a:t>Flux de travaux AWS </a:t>
            </a:r>
            <a:r>
              <a:rPr lang="fr-CA" sz="2800" dirty="0" err="1"/>
              <a:t>Step</a:t>
            </a:r>
            <a:r>
              <a:rPr lang="fr-CA" sz="2800" dirty="0"/>
              <a:t> </a:t>
            </a:r>
            <a:r>
              <a:rPr lang="fr-CA" sz="2800" dirty="0" err="1"/>
              <a:t>Functions</a:t>
            </a:r>
            <a:endParaRPr lang="fr-CA" sz="2800" dirty="0"/>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9149674" cy="2785378"/>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fr-CA" sz="2000" dirty="0">
                <a:solidFill>
                  <a:srgbClr val="FFFFFF"/>
                </a:solidFill>
              </a:rPr>
              <a:t>Définis avec </a:t>
            </a:r>
            <a:r>
              <a:rPr lang="fr-CA" sz="2000" dirty="0">
                <a:solidFill>
                  <a:srgbClr val="FFC000"/>
                </a:solidFill>
              </a:rPr>
              <a:t>Amazon States </a:t>
            </a:r>
            <a:r>
              <a:rPr lang="fr-CA" sz="2000" dirty="0" err="1">
                <a:solidFill>
                  <a:srgbClr val="FFC000"/>
                </a:solidFill>
              </a:rPr>
              <a:t>Language</a:t>
            </a:r>
            <a:r>
              <a:rPr lang="fr-CA" sz="2000" dirty="0">
                <a:solidFill>
                  <a:srgbClr val="FFC000"/>
                </a:solidFill>
              </a:rPr>
              <a:t> </a:t>
            </a:r>
            <a:r>
              <a:rPr lang="fr-CA" sz="2000" dirty="0">
                <a:solidFill>
                  <a:srgbClr val="FFFFFF"/>
                </a:solidFill>
              </a:rPr>
              <a:t>(ASL)</a:t>
            </a:r>
          </a:p>
          <a:p>
            <a:pPr marL="380985" indent="-380985" defTabSz="914362">
              <a:spcAft>
                <a:spcPts val="667"/>
              </a:spcAft>
              <a:buFont typeface="Arial" panose="020B0604020202020204" pitchFamily="34" charset="0"/>
              <a:buChar char="•"/>
            </a:pPr>
            <a:endParaRPr lang="fr-CA" sz="2000" dirty="0">
              <a:solidFill>
                <a:srgbClr val="FFFFFF"/>
              </a:solidFill>
            </a:endParaRPr>
          </a:p>
          <a:p>
            <a:pPr marL="380985" indent="-380985" defTabSz="914362">
              <a:spcAft>
                <a:spcPts val="667"/>
              </a:spcAft>
              <a:buFont typeface="Arial" panose="020B0604020202020204" pitchFamily="34" charset="0"/>
              <a:buChar char="•"/>
            </a:pPr>
            <a:r>
              <a:rPr lang="fr-CA" sz="2000" dirty="0">
                <a:solidFill>
                  <a:srgbClr val="FFFFFF"/>
                </a:solidFill>
              </a:rPr>
              <a:t>Définis en tant que </a:t>
            </a:r>
            <a:r>
              <a:rPr lang="fr-CA" sz="2000" dirty="0">
                <a:solidFill>
                  <a:srgbClr val="FCB64C"/>
                </a:solidFill>
              </a:rPr>
              <a:t>machines à états</a:t>
            </a:r>
          </a:p>
          <a:p>
            <a:pPr marL="380985" indent="-380985" defTabSz="914362">
              <a:spcAft>
                <a:spcPts val="667"/>
              </a:spcAft>
              <a:buFont typeface="Arial" panose="020B0604020202020204" pitchFamily="34" charset="0"/>
              <a:buChar char="•"/>
            </a:pPr>
            <a:endParaRPr lang="fr-CA" sz="2000" dirty="0">
              <a:solidFill>
                <a:srgbClr val="FFFFFF"/>
              </a:solidFill>
            </a:endParaRPr>
          </a:p>
          <a:p>
            <a:pPr marL="380985" indent="-380985" defTabSz="914362">
              <a:spcAft>
                <a:spcPts val="667"/>
              </a:spcAft>
              <a:buFont typeface="Arial" panose="020B0604020202020204" pitchFamily="34" charset="0"/>
              <a:buChar char="•"/>
            </a:pPr>
            <a:r>
              <a:rPr lang="fr-CA" sz="2000" dirty="0">
                <a:solidFill>
                  <a:srgbClr val="FFFFFF"/>
                </a:solidFill>
              </a:rPr>
              <a:t>Composés </a:t>
            </a:r>
            <a:r>
              <a:rPr lang="fr-CA" sz="2000" dirty="0">
                <a:solidFill>
                  <a:srgbClr val="FFC000"/>
                </a:solidFill>
              </a:rPr>
              <a:t>d’étapes</a:t>
            </a:r>
            <a:r>
              <a:rPr lang="fr-CA" sz="2000" dirty="0">
                <a:solidFill>
                  <a:srgbClr val="FFFFFF"/>
                </a:solidFill>
              </a:rPr>
              <a:t> appelées </a:t>
            </a:r>
            <a:r>
              <a:rPr lang="fr-CA" sz="2000" dirty="0">
                <a:solidFill>
                  <a:srgbClr val="FCB64C"/>
                </a:solidFill>
              </a:rPr>
              <a:t>états</a:t>
            </a:r>
          </a:p>
          <a:p>
            <a:pPr marL="380985" indent="-380985" defTabSz="914362">
              <a:spcAft>
                <a:spcPts val="667"/>
              </a:spcAft>
              <a:buFont typeface="Arial" panose="020B0604020202020204" pitchFamily="34" charset="0"/>
              <a:buChar char="•"/>
            </a:pPr>
            <a:endParaRPr lang="fr-CA" sz="2000" dirty="0">
              <a:solidFill>
                <a:srgbClr val="FFFFFF"/>
              </a:solidFill>
            </a:endParaRPr>
          </a:p>
          <a:p>
            <a:pPr marL="380985" indent="-380985" defTabSz="914362">
              <a:spcAft>
                <a:spcPts val="667"/>
              </a:spcAft>
              <a:buFont typeface="Arial" panose="020B0604020202020204" pitchFamily="34" charset="0"/>
              <a:buChar char="•"/>
            </a:pPr>
            <a:r>
              <a:rPr lang="fr-CA" sz="2000" dirty="0">
                <a:solidFill>
                  <a:srgbClr val="FFFFFF"/>
                </a:solidFill>
              </a:rPr>
              <a:t>Peuvent </a:t>
            </a:r>
            <a:r>
              <a:rPr lang="fr-CA" sz="2000" dirty="0">
                <a:solidFill>
                  <a:srgbClr val="FCB64C"/>
                </a:solidFill>
              </a:rPr>
              <a:t>orchestrer</a:t>
            </a:r>
            <a:r>
              <a:rPr lang="fr-CA" sz="2000" dirty="0">
                <a:solidFill>
                  <a:srgbClr val="FFFFFF"/>
                </a:solidFill>
              </a:rPr>
              <a:t> de multiples services AWS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
        <p:nvSpPr>
          <p:cNvPr id="3" name="Rectangle 2">
            <a:extLst>
              <a:ext uri="{FF2B5EF4-FFF2-40B4-BE49-F238E27FC236}">
                <a16:creationId xmlns:a16="http://schemas.microsoft.com/office/drawing/2014/main" id="{A60EC321-DD68-4130-9E37-F42B453A9F21}"/>
              </a:ext>
            </a:extLst>
          </p:cNvPr>
          <p:cNvSpPr/>
          <p:nvPr/>
        </p:nvSpPr>
        <p:spPr>
          <a:xfrm>
            <a:off x="9130938" y="1717673"/>
            <a:ext cx="1162594" cy="1698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2" name="ZoneTexte 1">
            <a:extLst>
              <a:ext uri="{FF2B5EF4-FFF2-40B4-BE49-F238E27FC236}">
                <a16:creationId xmlns:a16="http://schemas.microsoft.com/office/drawing/2014/main" id="{1831A5A1-E1BC-4A4B-87E6-05830A98CC66}"/>
              </a:ext>
            </a:extLst>
          </p:cNvPr>
          <p:cNvSpPr txBox="1"/>
          <p:nvPr/>
        </p:nvSpPr>
        <p:spPr>
          <a:xfrm>
            <a:off x="9130937" y="1698172"/>
            <a:ext cx="2442755" cy="215444"/>
          </a:xfrm>
          <a:prstGeom prst="rect">
            <a:avLst/>
          </a:prstGeom>
          <a:noFill/>
        </p:spPr>
        <p:txBody>
          <a:bodyPr wrap="square" lIns="0" rIns="0" rtlCol="0">
            <a:spAutoFit/>
          </a:bodyPr>
          <a:lstStyle/>
          <a:p>
            <a:pPr algn="l"/>
            <a:r>
              <a:rPr lang="fr-CA" sz="800" dirty="0">
                <a:solidFill>
                  <a:schemeClr val="bg1"/>
                </a:solidFill>
              </a:rPr>
              <a:t>Vérifier le prix de l’action</a:t>
            </a:r>
          </a:p>
        </p:txBody>
      </p:sp>
      <p:sp>
        <p:nvSpPr>
          <p:cNvPr id="4" name="Rectangle 3">
            <a:extLst>
              <a:ext uri="{FF2B5EF4-FFF2-40B4-BE49-F238E27FC236}">
                <a16:creationId xmlns:a16="http://schemas.microsoft.com/office/drawing/2014/main" id="{68067718-8A4F-4F28-8C39-CD3F13DCCB78}"/>
              </a:ext>
            </a:extLst>
          </p:cNvPr>
          <p:cNvSpPr/>
          <p:nvPr/>
        </p:nvSpPr>
        <p:spPr>
          <a:xfrm>
            <a:off x="8865326" y="2346960"/>
            <a:ext cx="1754777" cy="1698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0" name="ZoneTexte 9">
            <a:extLst>
              <a:ext uri="{FF2B5EF4-FFF2-40B4-BE49-F238E27FC236}">
                <a16:creationId xmlns:a16="http://schemas.microsoft.com/office/drawing/2014/main" id="{3E293414-0047-496E-A00A-29AE4D191E34}"/>
              </a:ext>
            </a:extLst>
          </p:cNvPr>
          <p:cNvSpPr txBox="1"/>
          <p:nvPr/>
        </p:nvSpPr>
        <p:spPr>
          <a:xfrm>
            <a:off x="8852263" y="2346960"/>
            <a:ext cx="2442755" cy="215444"/>
          </a:xfrm>
          <a:prstGeom prst="rect">
            <a:avLst/>
          </a:prstGeom>
          <a:noFill/>
        </p:spPr>
        <p:txBody>
          <a:bodyPr wrap="square" lIns="0" rIns="0" rtlCol="0">
            <a:spAutoFit/>
          </a:bodyPr>
          <a:lstStyle/>
          <a:p>
            <a:pPr algn="l"/>
            <a:r>
              <a:rPr lang="fr-CA" sz="800" dirty="0">
                <a:solidFill>
                  <a:schemeClr val="bg1"/>
                </a:solidFill>
              </a:rPr>
              <a:t>Générer recommandation achat/vente</a:t>
            </a:r>
          </a:p>
        </p:txBody>
      </p:sp>
      <p:sp>
        <p:nvSpPr>
          <p:cNvPr id="5" name="Rectangle 4">
            <a:extLst>
              <a:ext uri="{FF2B5EF4-FFF2-40B4-BE49-F238E27FC236}">
                <a16:creationId xmlns:a16="http://schemas.microsoft.com/office/drawing/2014/main" id="{A11DF439-4912-496C-AC95-4B7F8C2A0E4D}"/>
              </a:ext>
            </a:extLst>
          </p:cNvPr>
          <p:cNvSpPr/>
          <p:nvPr/>
        </p:nvSpPr>
        <p:spPr>
          <a:xfrm>
            <a:off x="9117872" y="2976248"/>
            <a:ext cx="1280161" cy="183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1" name="ZoneTexte 10">
            <a:extLst>
              <a:ext uri="{FF2B5EF4-FFF2-40B4-BE49-F238E27FC236}">
                <a16:creationId xmlns:a16="http://schemas.microsoft.com/office/drawing/2014/main" id="{4D6DFEE6-C4A4-4564-BB65-C2C1E59CA9F7}"/>
              </a:ext>
            </a:extLst>
          </p:cNvPr>
          <p:cNvSpPr txBox="1"/>
          <p:nvPr/>
        </p:nvSpPr>
        <p:spPr>
          <a:xfrm>
            <a:off x="9117872" y="2995901"/>
            <a:ext cx="2442755" cy="215444"/>
          </a:xfrm>
          <a:prstGeom prst="rect">
            <a:avLst/>
          </a:prstGeom>
          <a:noFill/>
        </p:spPr>
        <p:txBody>
          <a:bodyPr wrap="square" lIns="0" rIns="0" rtlCol="0">
            <a:spAutoFit/>
          </a:bodyPr>
          <a:lstStyle/>
          <a:p>
            <a:pPr algn="l"/>
            <a:r>
              <a:rPr lang="fr-CA" sz="800" dirty="0">
                <a:solidFill>
                  <a:schemeClr val="bg1"/>
                </a:solidFill>
              </a:rPr>
              <a:t>Approbation humaine</a:t>
            </a:r>
          </a:p>
        </p:txBody>
      </p:sp>
      <p:sp>
        <p:nvSpPr>
          <p:cNvPr id="6" name="Rectangle 5">
            <a:extLst>
              <a:ext uri="{FF2B5EF4-FFF2-40B4-BE49-F238E27FC236}">
                <a16:creationId xmlns:a16="http://schemas.microsoft.com/office/drawing/2014/main" id="{A1EB138D-BB5E-43E7-9EFE-0D7EDE0495CB}"/>
              </a:ext>
            </a:extLst>
          </p:cNvPr>
          <p:cNvSpPr/>
          <p:nvPr/>
        </p:nvSpPr>
        <p:spPr>
          <a:xfrm>
            <a:off x="9104809" y="3625924"/>
            <a:ext cx="940528" cy="1884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2" name="ZoneTexte 11">
            <a:extLst>
              <a:ext uri="{FF2B5EF4-FFF2-40B4-BE49-F238E27FC236}">
                <a16:creationId xmlns:a16="http://schemas.microsoft.com/office/drawing/2014/main" id="{D4E57A5D-7FDF-4284-955B-F86F57F2E7A8}"/>
              </a:ext>
            </a:extLst>
          </p:cNvPr>
          <p:cNvSpPr txBox="1"/>
          <p:nvPr/>
        </p:nvSpPr>
        <p:spPr>
          <a:xfrm>
            <a:off x="9130936" y="3625924"/>
            <a:ext cx="2442755" cy="215444"/>
          </a:xfrm>
          <a:prstGeom prst="rect">
            <a:avLst/>
          </a:prstGeom>
          <a:noFill/>
        </p:spPr>
        <p:txBody>
          <a:bodyPr wrap="square" lIns="0" rIns="0" rtlCol="0">
            <a:spAutoFit/>
          </a:bodyPr>
          <a:lstStyle/>
          <a:p>
            <a:pPr algn="l"/>
            <a:r>
              <a:rPr lang="fr-CA" sz="800" dirty="0">
                <a:solidFill>
                  <a:schemeClr val="bg1"/>
                </a:solidFill>
              </a:rPr>
              <a:t>Achat ou vente ?</a:t>
            </a:r>
          </a:p>
        </p:txBody>
      </p:sp>
      <p:sp>
        <p:nvSpPr>
          <p:cNvPr id="16" name="Rectangle 15">
            <a:extLst>
              <a:ext uri="{FF2B5EF4-FFF2-40B4-BE49-F238E27FC236}">
                <a16:creationId xmlns:a16="http://schemas.microsoft.com/office/drawing/2014/main" id="{12623AF5-5902-4131-BEB8-AEE2A187EBDA}"/>
              </a:ext>
            </a:extLst>
          </p:cNvPr>
          <p:cNvSpPr/>
          <p:nvPr/>
        </p:nvSpPr>
        <p:spPr>
          <a:xfrm>
            <a:off x="8053248" y="4390409"/>
            <a:ext cx="738055" cy="181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3" name="ZoneTexte 12">
            <a:extLst>
              <a:ext uri="{FF2B5EF4-FFF2-40B4-BE49-F238E27FC236}">
                <a16:creationId xmlns:a16="http://schemas.microsoft.com/office/drawing/2014/main" id="{6D21E3FA-DF3F-4E3F-89EE-1EDC51A8A661}"/>
              </a:ext>
            </a:extLst>
          </p:cNvPr>
          <p:cNvSpPr txBox="1"/>
          <p:nvPr/>
        </p:nvSpPr>
        <p:spPr>
          <a:xfrm>
            <a:off x="8066311" y="4381700"/>
            <a:ext cx="2442755" cy="215444"/>
          </a:xfrm>
          <a:prstGeom prst="rect">
            <a:avLst/>
          </a:prstGeom>
          <a:noFill/>
        </p:spPr>
        <p:txBody>
          <a:bodyPr wrap="square" lIns="0" rIns="0" rtlCol="0">
            <a:spAutoFit/>
          </a:bodyPr>
          <a:lstStyle/>
          <a:p>
            <a:pPr algn="l"/>
            <a:r>
              <a:rPr lang="fr-CA" sz="800" dirty="0">
                <a:solidFill>
                  <a:schemeClr val="bg1"/>
                </a:solidFill>
              </a:rPr>
              <a:t>Acheter action</a:t>
            </a:r>
          </a:p>
        </p:txBody>
      </p:sp>
      <p:sp>
        <p:nvSpPr>
          <p:cNvPr id="17" name="Rectangle 16">
            <a:extLst>
              <a:ext uri="{FF2B5EF4-FFF2-40B4-BE49-F238E27FC236}">
                <a16:creationId xmlns:a16="http://schemas.microsoft.com/office/drawing/2014/main" id="{C3CD8CE9-535D-4546-9166-096CA292ADD9}"/>
              </a:ext>
            </a:extLst>
          </p:cNvPr>
          <p:cNvSpPr/>
          <p:nvPr/>
        </p:nvSpPr>
        <p:spPr>
          <a:xfrm>
            <a:off x="10197754" y="4398626"/>
            <a:ext cx="738055" cy="181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4" name="ZoneTexte 13">
            <a:extLst>
              <a:ext uri="{FF2B5EF4-FFF2-40B4-BE49-F238E27FC236}">
                <a16:creationId xmlns:a16="http://schemas.microsoft.com/office/drawing/2014/main" id="{A3E53B3C-0301-4323-81E2-5987BB5FBFCE}"/>
              </a:ext>
            </a:extLst>
          </p:cNvPr>
          <p:cNvSpPr txBox="1"/>
          <p:nvPr/>
        </p:nvSpPr>
        <p:spPr>
          <a:xfrm>
            <a:off x="10191203" y="4377346"/>
            <a:ext cx="2442755" cy="215444"/>
          </a:xfrm>
          <a:prstGeom prst="rect">
            <a:avLst/>
          </a:prstGeom>
          <a:noFill/>
        </p:spPr>
        <p:txBody>
          <a:bodyPr wrap="square" lIns="0" rIns="0" rtlCol="0">
            <a:spAutoFit/>
          </a:bodyPr>
          <a:lstStyle/>
          <a:p>
            <a:pPr algn="l"/>
            <a:r>
              <a:rPr lang="fr-CA" sz="800" dirty="0">
                <a:solidFill>
                  <a:schemeClr val="bg1"/>
                </a:solidFill>
              </a:rPr>
              <a:t>Vendre action</a:t>
            </a:r>
          </a:p>
        </p:txBody>
      </p:sp>
      <p:sp>
        <p:nvSpPr>
          <p:cNvPr id="18" name="Rectangle 17">
            <a:extLst>
              <a:ext uri="{FF2B5EF4-FFF2-40B4-BE49-F238E27FC236}">
                <a16:creationId xmlns:a16="http://schemas.microsoft.com/office/drawing/2014/main" id="{904BD68B-8A88-4B81-B139-8DD6FD417F68}"/>
              </a:ext>
            </a:extLst>
          </p:cNvPr>
          <p:cNvSpPr/>
          <p:nvPr/>
        </p:nvSpPr>
        <p:spPr>
          <a:xfrm flipV="1">
            <a:off x="9130936" y="5039197"/>
            <a:ext cx="1060267" cy="1514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5" name="ZoneTexte 14">
            <a:extLst>
              <a:ext uri="{FF2B5EF4-FFF2-40B4-BE49-F238E27FC236}">
                <a16:creationId xmlns:a16="http://schemas.microsoft.com/office/drawing/2014/main" id="{7365AB4A-1BB4-44F7-A6B9-A031A4669D0C}"/>
              </a:ext>
            </a:extLst>
          </p:cNvPr>
          <p:cNvSpPr txBox="1"/>
          <p:nvPr/>
        </p:nvSpPr>
        <p:spPr>
          <a:xfrm>
            <a:off x="9141821" y="5026135"/>
            <a:ext cx="2442755" cy="215444"/>
          </a:xfrm>
          <a:prstGeom prst="rect">
            <a:avLst/>
          </a:prstGeom>
          <a:noFill/>
        </p:spPr>
        <p:txBody>
          <a:bodyPr wrap="square" lIns="0" rIns="0" rtlCol="0">
            <a:spAutoFit/>
          </a:bodyPr>
          <a:lstStyle/>
          <a:p>
            <a:pPr algn="l"/>
            <a:r>
              <a:rPr lang="fr-CA" sz="800" dirty="0">
                <a:solidFill>
                  <a:schemeClr val="bg1"/>
                </a:solidFill>
              </a:rPr>
              <a:t>Générer un rapport</a:t>
            </a:r>
          </a:p>
        </p:txBody>
      </p:sp>
      <p:sp>
        <p:nvSpPr>
          <p:cNvPr id="21" name="Ellipse 20">
            <a:extLst>
              <a:ext uri="{FF2B5EF4-FFF2-40B4-BE49-F238E27FC236}">
                <a16:creationId xmlns:a16="http://schemas.microsoft.com/office/drawing/2014/main" id="{EA5B31AE-595F-4008-809A-C47A46B75B57}"/>
              </a:ext>
            </a:extLst>
          </p:cNvPr>
          <p:cNvSpPr/>
          <p:nvPr/>
        </p:nvSpPr>
        <p:spPr>
          <a:xfrm>
            <a:off x="9334076" y="1023125"/>
            <a:ext cx="322590" cy="215444"/>
          </a:xfrm>
          <a:prstGeom prst="ellipse">
            <a:avLst/>
          </a:prstGeom>
          <a:solidFill>
            <a:srgbClr val="FFFA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19" name="ZoneTexte 18">
            <a:extLst>
              <a:ext uri="{FF2B5EF4-FFF2-40B4-BE49-F238E27FC236}">
                <a16:creationId xmlns:a16="http://schemas.microsoft.com/office/drawing/2014/main" id="{C89224A7-E75D-4C7F-B8D1-884B552EAEB3}"/>
              </a:ext>
            </a:extLst>
          </p:cNvPr>
          <p:cNvSpPr txBox="1"/>
          <p:nvPr/>
        </p:nvSpPr>
        <p:spPr>
          <a:xfrm>
            <a:off x="9351903" y="1026323"/>
            <a:ext cx="682545" cy="215444"/>
          </a:xfrm>
          <a:prstGeom prst="rect">
            <a:avLst/>
          </a:prstGeom>
          <a:noFill/>
        </p:spPr>
        <p:txBody>
          <a:bodyPr wrap="square" lIns="0" rIns="0" rtlCol="0">
            <a:spAutoFit/>
          </a:bodyPr>
          <a:lstStyle/>
          <a:p>
            <a:pPr algn="l"/>
            <a:r>
              <a:rPr lang="fr-CA" sz="800" dirty="0">
                <a:solidFill>
                  <a:schemeClr val="bg1"/>
                </a:solidFill>
              </a:rPr>
              <a:t>Début</a:t>
            </a:r>
          </a:p>
        </p:txBody>
      </p:sp>
      <p:sp>
        <p:nvSpPr>
          <p:cNvPr id="22" name="Ellipse 21">
            <a:extLst>
              <a:ext uri="{FF2B5EF4-FFF2-40B4-BE49-F238E27FC236}">
                <a16:creationId xmlns:a16="http://schemas.microsoft.com/office/drawing/2014/main" id="{C9BDB020-89E2-4A7B-965D-BF5A06C93195}"/>
              </a:ext>
            </a:extLst>
          </p:cNvPr>
          <p:cNvSpPr/>
          <p:nvPr/>
        </p:nvSpPr>
        <p:spPr>
          <a:xfrm>
            <a:off x="9334076" y="5575599"/>
            <a:ext cx="322590" cy="215444"/>
          </a:xfrm>
          <a:prstGeom prst="ellipse">
            <a:avLst/>
          </a:prstGeom>
          <a:solidFill>
            <a:srgbClr val="FFFAC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fr-CA" dirty="0">
              <a:solidFill>
                <a:schemeClr val="bg1"/>
              </a:solidFill>
            </a:endParaRPr>
          </a:p>
        </p:txBody>
      </p:sp>
      <p:sp>
        <p:nvSpPr>
          <p:cNvPr id="20" name="ZoneTexte 19">
            <a:extLst>
              <a:ext uri="{FF2B5EF4-FFF2-40B4-BE49-F238E27FC236}">
                <a16:creationId xmlns:a16="http://schemas.microsoft.com/office/drawing/2014/main" id="{9DD7331B-B2D6-4379-89EC-1A93A1FA4076}"/>
              </a:ext>
            </a:extLst>
          </p:cNvPr>
          <p:cNvSpPr txBox="1"/>
          <p:nvPr/>
        </p:nvSpPr>
        <p:spPr>
          <a:xfrm>
            <a:off x="9431915" y="5584443"/>
            <a:ext cx="682545" cy="215444"/>
          </a:xfrm>
          <a:prstGeom prst="rect">
            <a:avLst/>
          </a:prstGeom>
          <a:noFill/>
        </p:spPr>
        <p:txBody>
          <a:bodyPr wrap="square" lIns="0" rIns="0" rtlCol="0">
            <a:spAutoFit/>
          </a:bodyPr>
          <a:lstStyle/>
          <a:p>
            <a:pPr algn="l"/>
            <a:r>
              <a:rPr lang="fr-CA" sz="800" dirty="0">
                <a:solidFill>
                  <a:schemeClr val="bg1"/>
                </a:solidFill>
              </a:rPr>
              <a:t>Fin</a:t>
            </a:r>
          </a:p>
        </p:txBody>
      </p:sp>
    </p:spTree>
    <p:extLst>
      <p:ext uri="{BB962C8B-B14F-4D97-AF65-F5344CB8AC3E}">
        <p14:creationId xmlns:p14="http://schemas.microsoft.com/office/powerpoint/2010/main" val="2138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fr-CA" dirty="0"/>
              <a:t>États AWS </a:t>
            </a:r>
            <a:r>
              <a:rPr lang="fr-CA" dirty="0" err="1"/>
              <a:t>Step</a:t>
            </a:r>
            <a:r>
              <a:rPr lang="fr-CA" dirty="0"/>
              <a:t> </a:t>
            </a:r>
            <a:r>
              <a:rPr lang="fr-CA" dirty="0" err="1"/>
              <a:t>Functions</a:t>
            </a:r>
            <a:endParaRPr lang="fr-CA" dirty="0"/>
          </a:p>
        </p:txBody>
      </p:sp>
      <p:pic>
        <p:nvPicPr>
          <p:cNvPr id="4" name="Picture 3">
            <a:extLst>
              <a:ext uri="{FF2B5EF4-FFF2-40B4-BE49-F238E27FC236}">
                <a16:creationId xmlns:a16="http://schemas.microsoft.com/office/drawing/2014/main" id="{3A6A0B64-441F-6A1B-0C54-635EA3472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010" y="1473442"/>
            <a:ext cx="3777501" cy="739833"/>
          </a:xfrm>
          <a:prstGeom prst="rect">
            <a:avLst/>
          </a:prstGeom>
        </p:spPr>
      </p:pic>
      <p:pic>
        <p:nvPicPr>
          <p:cNvPr id="9" name="Picture 8">
            <a:extLst>
              <a:ext uri="{FF2B5EF4-FFF2-40B4-BE49-F238E27FC236}">
                <a16:creationId xmlns:a16="http://schemas.microsoft.com/office/drawing/2014/main" id="{203BC081-6547-0062-850F-7A7EFCA31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011" y="3396726"/>
            <a:ext cx="3829724" cy="739833"/>
          </a:xfrm>
          <a:prstGeom prst="rect">
            <a:avLst/>
          </a:prstGeom>
        </p:spPr>
      </p:pic>
      <p:pic>
        <p:nvPicPr>
          <p:cNvPr id="11" name="Picture 10">
            <a:extLst>
              <a:ext uri="{FF2B5EF4-FFF2-40B4-BE49-F238E27FC236}">
                <a16:creationId xmlns:a16="http://schemas.microsoft.com/office/drawing/2014/main" id="{581F501E-FF6E-F3D2-B349-A8DB0450C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774" y="2422444"/>
            <a:ext cx="3794909" cy="748538"/>
          </a:xfrm>
          <a:prstGeom prst="rect">
            <a:avLst/>
          </a:prstGeom>
        </p:spPr>
      </p:pic>
      <p:pic>
        <p:nvPicPr>
          <p:cNvPr id="13" name="Picture 12">
            <a:extLst>
              <a:ext uri="{FF2B5EF4-FFF2-40B4-BE49-F238E27FC236}">
                <a16:creationId xmlns:a16="http://schemas.microsoft.com/office/drawing/2014/main" id="{79C359A9-81D4-F2A5-DFB0-39CFA0076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447189"/>
            <a:ext cx="3820979" cy="769442"/>
          </a:xfrm>
          <a:prstGeom prst="rect">
            <a:avLst/>
          </a:prstGeom>
        </p:spPr>
      </p:pic>
      <p:pic>
        <p:nvPicPr>
          <p:cNvPr id="15" name="Picture 14">
            <a:extLst>
              <a:ext uri="{FF2B5EF4-FFF2-40B4-BE49-F238E27FC236}">
                <a16:creationId xmlns:a16="http://schemas.microsoft.com/office/drawing/2014/main" id="{44A58FD7-CD22-22D0-1F1A-382CFD663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710" y="2421368"/>
            <a:ext cx="3829723" cy="760698"/>
          </a:xfrm>
          <a:prstGeom prst="rect">
            <a:avLst/>
          </a:prstGeom>
        </p:spPr>
      </p:pic>
      <p:pic>
        <p:nvPicPr>
          <p:cNvPr id="17" name="Picture 16">
            <a:extLst>
              <a:ext uri="{FF2B5EF4-FFF2-40B4-BE49-F238E27FC236}">
                <a16:creationId xmlns:a16="http://schemas.microsoft.com/office/drawing/2014/main" id="{8A2852CA-6161-FF66-48B5-14923C46D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44" y="3396513"/>
            <a:ext cx="3829723" cy="760698"/>
          </a:xfrm>
          <a:prstGeom prst="rect">
            <a:avLst/>
          </a:prstGeom>
        </p:spPr>
      </p:pic>
      <p:pic>
        <p:nvPicPr>
          <p:cNvPr id="19" name="Picture 18">
            <a:extLst>
              <a:ext uri="{FF2B5EF4-FFF2-40B4-BE49-F238E27FC236}">
                <a16:creationId xmlns:a16="http://schemas.microsoft.com/office/drawing/2014/main" id="{D7965D78-0E45-5E4E-45B4-2A7A76F33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544" y="4390919"/>
            <a:ext cx="3829723" cy="909341"/>
          </a:xfrm>
          <a:prstGeom prst="rect">
            <a:avLst/>
          </a:prstGeom>
        </p:spPr>
      </p:pic>
      <p:pic>
        <p:nvPicPr>
          <p:cNvPr id="21" name="Picture 20">
            <a:extLst>
              <a:ext uri="{FF2B5EF4-FFF2-40B4-BE49-F238E27FC236}">
                <a16:creationId xmlns:a16="http://schemas.microsoft.com/office/drawing/2014/main" id="{0E248A99-F485-298A-C511-02C983EA2F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5888" y="1447189"/>
            <a:ext cx="3539412" cy="3770963"/>
          </a:xfrm>
          <a:prstGeom prst="rect">
            <a:avLst/>
          </a:prstGeom>
        </p:spPr>
      </p:pic>
      <p:sp>
        <p:nvSpPr>
          <p:cNvPr id="22" name="TextBox 21">
            <a:extLst>
              <a:ext uri="{FF2B5EF4-FFF2-40B4-BE49-F238E27FC236}">
                <a16:creationId xmlns:a16="http://schemas.microsoft.com/office/drawing/2014/main" id="{6B81882F-0BCF-3C8F-EEFE-A351A716EA2C}"/>
              </a:ext>
            </a:extLst>
          </p:cNvPr>
          <p:cNvSpPr txBox="1"/>
          <p:nvPr/>
        </p:nvSpPr>
        <p:spPr>
          <a:xfrm>
            <a:off x="8385888" y="1062468"/>
            <a:ext cx="2064668" cy="369332"/>
          </a:xfrm>
          <a:prstGeom prst="rect">
            <a:avLst/>
          </a:prstGeom>
          <a:noFill/>
        </p:spPr>
        <p:txBody>
          <a:bodyPr wrap="none" lIns="0" rIns="0" rtlCol="0">
            <a:spAutoFit/>
          </a:bodyPr>
          <a:lstStyle/>
          <a:p>
            <a:pPr algn="l"/>
            <a:r>
              <a:rPr lang="fr-CA" dirty="0"/>
              <a:t>Exemple de tâches :</a:t>
            </a:r>
          </a:p>
        </p:txBody>
      </p:sp>
    </p:spTree>
    <p:extLst>
      <p:ext uri="{BB962C8B-B14F-4D97-AF65-F5344CB8AC3E}">
        <p14:creationId xmlns:p14="http://schemas.microsoft.com/office/powerpoint/2010/main" val="18827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699" y="113293"/>
            <a:ext cx="11658600" cy="640975"/>
          </a:xfrm>
        </p:spPr>
        <p:txBody>
          <a:bodyPr/>
          <a:lstStyle/>
          <a:p>
            <a:r>
              <a:rPr lang="en-US" dirty="0"/>
              <a:t>Workflow Studio</a:t>
            </a:r>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391" y="754268"/>
            <a:ext cx="9534334" cy="5512189"/>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280</TotalTime>
  <Words>2141</Words>
  <Application>Microsoft Office PowerPoint</Application>
  <PresentationFormat>Grand écran</PresentationFormat>
  <Paragraphs>245</Paragraphs>
  <Slides>19</Slides>
  <Notes>13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Lucida Console</vt:lpstr>
      <vt:lpstr>Amazon Ember</vt:lpstr>
      <vt:lpstr>Slack-Lato</vt:lpstr>
      <vt:lpstr>Arial</vt:lpstr>
      <vt:lpstr>Amazon Ember Regular</vt:lpstr>
      <vt:lpstr>Amazon Ember Display</vt:lpstr>
      <vt:lpstr>Wingdings</vt:lpstr>
      <vt:lpstr>AWS</vt:lpstr>
      <vt:lpstr>L’atelier AWS Step Functions</vt:lpstr>
      <vt:lpstr>Présentation PowerPoint</vt:lpstr>
      <vt:lpstr>L’atelier AWS Step Functions</vt:lpstr>
      <vt:lpstr>Vous pourriez avoir besoin d’un service d’orchestration si votre application …</vt:lpstr>
      <vt:lpstr>Patrons d’orchestration communs</vt:lpstr>
      <vt:lpstr>         Introduction à AWS Step Functions</vt:lpstr>
      <vt:lpstr>Flux de travaux AWS Step Functions</vt:lpstr>
      <vt:lpstr>États AWS Step Functions</vt:lpstr>
      <vt:lpstr>Workflow Studio</vt:lpstr>
      <vt:lpstr>Traitement des entrées et sorties</vt:lpstr>
      <vt:lpstr>Intégrations en utilisant le AWS SDK</vt:lpstr>
      <vt:lpstr>Présentation PowerPoint</vt:lpstr>
      <vt:lpstr>Patrons de tâches</vt:lpstr>
      <vt:lpstr>Exemples de cas d’usage</vt:lpstr>
      <vt:lpstr>Agenda de l’atelier</vt:lpstr>
      <vt:lpstr>  Hosted Mode Dashboard Login</vt:lpstr>
      <vt:lpstr>Accessing Workshop Content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Rioux, Vincent</cp:lastModifiedBy>
  <cp:revision>36</cp:revision>
  <dcterms:created xsi:type="dcterms:W3CDTF">2022-08-16T16:00:17Z</dcterms:created>
  <dcterms:modified xsi:type="dcterms:W3CDTF">2023-01-06T15:35:16Z</dcterms:modified>
</cp:coreProperties>
</file>